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59" r:id="rId4"/>
    <p:sldMasterId id="2147483692" r:id="rId5"/>
  </p:sldMasterIdLst>
  <p:notesMasterIdLst>
    <p:notesMasterId r:id="rId51"/>
  </p:notesMasterIdLst>
  <p:handoutMasterIdLst>
    <p:handoutMasterId r:id="rId52"/>
  </p:handoutMasterIdLst>
  <p:sldIdLst>
    <p:sldId id="330" r:id="rId6"/>
    <p:sldId id="731" r:id="rId7"/>
    <p:sldId id="658" r:id="rId8"/>
    <p:sldId id="693" r:id="rId9"/>
    <p:sldId id="691" r:id="rId10"/>
    <p:sldId id="692" r:id="rId11"/>
    <p:sldId id="694" r:id="rId12"/>
    <p:sldId id="695" r:id="rId13"/>
    <p:sldId id="696" r:id="rId14"/>
    <p:sldId id="697" r:id="rId15"/>
    <p:sldId id="698" r:id="rId16"/>
    <p:sldId id="699" r:id="rId17"/>
    <p:sldId id="700" r:id="rId18"/>
    <p:sldId id="701" r:id="rId19"/>
    <p:sldId id="702" r:id="rId20"/>
    <p:sldId id="703" r:id="rId21"/>
    <p:sldId id="704" r:id="rId22"/>
    <p:sldId id="705" r:id="rId23"/>
    <p:sldId id="706" r:id="rId24"/>
    <p:sldId id="707" r:id="rId25"/>
    <p:sldId id="708" r:id="rId26"/>
    <p:sldId id="709" r:id="rId27"/>
    <p:sldId id="710" r:id="rId28"/>
    <p:sldId id="711" r:id="rId29"/>
    <p:sldId id="712" r:id="rId30"/>
    <p:sldId id="713" r:id="rId31"/>
    <p:sldId id="714" r:id="rId32"/>
    <p:sldId id="715" r:id="rId33"/>
    <p:sldId id="716" r:id="rId34"/>
    <p:sldId id="717" r:id="rId35"/>
    <p:sldId id="718" r:id="rId36"/>
    <p:sldId id="719" r:id="rId37"/>
    <p:sldId id="720" r:id="rId38"/>
    <p:sldId id="721" r:id="rId39"/>
    <p:sldId id="723" r:id="rId40"/>
    <p:sldId id="722" r:id="rId41"/>
    <p:sldId id="725" r:id="rId42"/>
    <p:sldId id="726" r:id="rId43"/>
    <p:sldId id="724" r:id="rId44"/>
    <p:sldId id="727" r:id="rId45"/>
    <p:sldId id="728" r:id="rId46"/>
    <p:sldId id="729" r:id="rId47"/>
    <p:sldId id="730" r:id="rId48"/>
    <p:sldId id="599" r:id="rId49"/>
    <p:sldId id="35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9CB4"/>
    <a:srgbClr val="F57921"/>
    <a:srgbClr val="38D9DD"/>
    <a:srgbClr val="78769A"/>
    <a:srgbClr val="272936"/>
    <a:srgbClr val="7FCBC9"/>
    <a:srgbClr val="261E5E"/>
    <a:srgbClr val="345A99"/>
    <a:srgbClr val="FF0A7B"/>
    <a:srgbClr val="CD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EB73E-4616-431F-90A3-001C368B08ED}" v="2" dt="2025-03-19T15:51:18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50" autoAdjust="0"/>
    <p:restoredTop sz="95278" autoAdjust="0"/>
  </p:normalViewPr>
  <p:slideViewPr>
    <p:cSldViewPr snapToGrid="0" showGuides="1">
      <p:cViewPr varScale="1">
        <p:scale>
          <a:sx n="152" d="100"/>
          <a:sy n="152" d="100"/>
        </p:scale>
        <p:origin x="156" y="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lian Ilie-Nemedi" userId="c5ffad915e5e9439" providerId="LiveId" clId="{13A5F74E-BAF6-4896-8776-472B9151B1C6}"/>
    <pc:docChg chg="undo custSel modSld">
      <pc:chgData name="Iulian Ilie-Nemedi" userId="c5ffad915e5e9439" providerId="LiveId" clId="{13A5F74E-BAF6-4896-8776-472B9151B1C6}" dt="2024-05-24T06:15:44.316" v="232"/>
      <pc:docMkLst>
        <pc:docMk/>
      </pc:docMkLst>
      <pc:sldChg chg="modAnim">
        <pc:chgData name="Iulian Ilie-Nemedi" userId="c5ffad915e5e9439" providerId="LiveId" clId="{13A5F74E-BAF6-4896-8776-472B9151B1C6}" dt="2024-05-23T19:38:40.936" v="167"/>
        <pc:sldMkLst>
          <pc:docMk/>
          <pc:sldMk cId="1508386829" sldId="358"/>
        </pc:sldMkLst>
      </pc:sldChg>
      <pc:sldChg chg="modAnim">
        <pc:chgData name="Iulian Ilie-Nemedi" userId="c5ffad915e5e9439" providerId="LiveId" clId="{13A5F74E-BAF6-4896-8776-472B9151B1C6}" dt="2024-05-23T19:38:53.649" v="169"/>
        <pc:sldMkLst>
          <pc:docMk/>
          <pc:sldMk cId="1357487758" sldId="599"/>
        </pc:sldMkLst>
      </pc:sldChg>
      <pc:sldChg chg="modAnim">
        <pc:chgData name="Iulian Ilie-Nemedi" userId="c5ffad915e5e9439" providerId="LiveId" clId="{13A5F74E-BAF6-4896-8776-472B9151B1C6}" dt="2024-05-23T18:45:55.227" v="3"/>
        <pc:sldMkLst>
          <pc:docMk/>
          <pc:sldMk cId="1942857218" sldId="658"/>
        </pc:sldMkLst>
      </pc:sldChg>
      <pc:sldChg chg="modAnim">
        <pc:chgData name="Iulian Ilie-Nemedi" userId="c5ffad915e5e9439" providerId="LiveId" clId="{13A5F74E-BAF6-4896-8776-472B9151B1C6}" dt="2024-05-23T18:52:19.404" v="13"/>
        <pc:sldMkLst>
          <pc:docMk/>
          <pc:sldMk cId="2120685957" sldId="691"/>
        </pc:sldMkLst>
      </pc:sldChg>
      <pc:sldChg chg="modAnim">
        <pc:chgData name="Iulian Ilie-Nemedi" userId="c5ffad915e5e9439" providerId="LiveId" clId="{13A5F74E-BAF6-4896-8776-472B9151B1C6}" dt="2024-05-23T18:53:08.178" v="19"/>
        <pc:sldMkLst>
          <pc:docMk/>
          <pc:sldMk cId="2158335760" sldId="692"/>
        </pc:sldMkLst>
      </pc:sldChg>
      <pc:sldChg chg="modAnim">
        <pc:chgData name="Iulian Ilie-Nemedi" userId="c5ffad915e5e9439" providerId="LiveId" clId="{13A5F74E-BAF6-4896-8776-472B9151B1C6}" dt="2024-05-23T18:51:35.190" v="8"/>
        <pc:sldMkLst>
          <pc:docMk/>
          <pc:sldMk cId="3964797656" sldId="693"/>
        </pc:sldMkLst>
      </pc:sldChg>
      <pc:sldChg chg="modAnim">
        <pc:chgData name="Iulian Ilie-Nemedi" userId="c5ffad915e5e9439" providerId="LiveId" clId="{13A5F74E-BAF6-4896-8776-472B9151B1C6}" dt="2024-05-23T18:53:46.064" v="24"/>
        <pc:sldMkLst>
          <pc:docMk/>
          <pc:sldMk cId="2362909220" sldId="694"/>
        </pc:sldMkLst>
      </pc:sldChg>
      <pc:sldChg chg="modAnim">
        <pc:chgData name="Iulian Ilie-Nemedi" userId="c5ffad915e5e9439" providerId="LiveId" clId="{13A5F74E-BAF6-4896-8776-472B9151B1C6}" dt="2024-05-23T18:53:51.509" v="26"/>
        <pc:sldMkLst>
          <pc:docMk/>
          <pc:sldMk cId="3274665111" sldId="695"/>
        </pc:sldMkLst>
      </pc:sldChg>
      <pc:sldChg chg="modAnim">
        <pc:chgData name="Iulian Ilie-Nemedi" userId="c5ffad915e5e9439" providerId="LiveId" clId="{13A5F74E-BAF6-4896-8776-472B9151B1C6}" dt="2024-05-23T18:53:58.912" v="28"/>
        <pc:sldMkLst>
          <pc:docMk/>
          <pc:sldMk cId="1729261185" sldId="696"/>
        </pc:sldMkLst>
      </pc:sldChg>
      <pc:sldChg chg="modAnim">
        <pc:chgData name="Iulian Ilie-Nemedi" userId="c5ffad915e5e9439" providerId="LiveId" clId="{13A5F74E-BAF6-4896-8776-472B9151B1C6}" dt="2024-05-23T18:54:52.897" v="39"/>
        <pc:sldMkLst>
          <pc:docMk/>
          <pc:sldMk cId="3099627514" sldId="697"/>
        </pc:sldMkLst>
      </pc:sldChg>
      <pc:sldChg chg="modAnim">
        <pc:chgData name="Iulian Ilie-Nemedi" userId="c5ffad915e5e9439" providerId="LiveId" clId="{13A5F74E-BAF6-4896-8776-472B9151B1C6}" dt="2024-05-23T18:55:28.488" v="43"/>
        <pc:sldMkLst>
          <pc:docMk/>
          <pc:sldMk cId="2015838307" sldId="698"/>
        </pc:sldMkLst>
      </pc:sldChg>
      <pc:sldChg chg="modAnim">
        <pc:chgData name="Iulian Ilie-Nemedi" userId="c5ffad915e5e9439" providerId="LiveId" clId="{13A5F74E-BAF6-4896-8776-472B9151B1C6}" dt="2024-05-23T18:55:40.884" v="47"/>
        <pc:sldMkLst>
          <pc:docMk/>
          <pc:sldMk cId="3778840200" sldId="700"/>
        </pc:sldMkLst>
      </pc:sldChg>
      <pc:sldChg chg="modAnim">
        <pc:chgData name="Iulian Ilie-Nemedi" userId="c5ffad915e5e9439" providerId="LiveId" clId="{13A5F74E-BAF6-4896-8776-472B9151B1C6}" dt="2024-05-23T18:56:04.758" v="54"/>
        <pc:sldMkLst>
          <pc:docMk/>
          <pc:sldMk cId="3627522778" sldId="701"/>
        </pc:sldMkLst>
      </pc:sldChg>
      <pc:sldChg chg="modSp modAnim">
        <pc:chgData name="Iulian Ilie-Nemedi" userId="c5ffad915e5e9439" providerId="LiveId" clId="{13A5F74E-BAF6-4896-8776-472B9151B1C6}" dt="2024-05-23T18:57:09.797" v="59" actId="6549"/>
        <pc:sldMkLst>
          <pc:docMk/>
          <pc:sldMk cId="2393479777" sldId="702"/>
        </pc:sldMkLst>
      </pc:sldChg>
      <pc:sldChg chg="modAnim">
        <pc:chgData name="Iulian Ilie-Nemedi" userId="c5ffad915e5e9439" providerId="LiveId" clId="{13A5F74E-BAF6-4896-8776-472B9151B1C6}" dt="2024-05-23T18:57:25.791" v="63"/>
        <pc:sldMkLst>
          <pc:docMk/>
          <pc:sldMk cId="2425316925" sldId="703"/>
        </pc:sldMkLst>
      </pc:sldChg>
      <pc:sldChg chg="modAnim">
        <pc:chgData name="Iulian Ilie-Nemedi" userId="c5ffad915e5e9439" providerId="LiveId" clId="{13A5F74E-BAF6-4896-8776-472B9151B1C6}" dt="2024-05-23T18:57:52.016" v="68"/>
        <pc:sldMkLst>
          <pc:docMk/>
          <pc:sldMk cId="705295886" sldId="704"/>
        </pc:sldMkLst>
      </pc:sldChg>
      <pc:sldChg chg="modAnim">
        <pc:chgData name="Iulian Ilie-Nemedi" userId="c5ffad915e5e9439" providerId="LiveId" clId="{13A5F74E-BAF6-4896-8776-472B9151B1C6}" dt="2024-05-23T18:57:56.056" v="70"/>
        <pc:sldMkLst>
          <pc:docMk/>
          <pc:sldMk cId="1321979762" sldId="705"/>
        </pc:sldMkLst>
      </pc:sldChg>
      <pc:sldChg chg="modAnim">
        <pc:chgData name="Iulian Ilie-Nemedi" userId="c5ffad915e5e9439" providerId="LiveId" clId="{13A5F74E-BAF6-4896-8776-472B9151B1C6}" dt="2024-05-23T18:58:01.087" v="72"/>
        <pc:sldMkLst>
          <pc:docMk/>
          <pc:sldMk cId="2874846356" sldId="706"/>
        </pc:sldMkLst>
      </pc:sldChg>
      <pc:sldChg chg="modSp modAnim">
        <pc:chgData name="Iulian Ilie-Nemedi" userId="c5ffad915e5e9439" providerId="LiveId" clId="{13A5F74E-BAF6-4896-8776-472B9151B1C6}" dt="2024-05-23T18:58:30.283" v="80" actId="20577"/>
        <pc:sldMkLst>
          <pc:docMk/>
          <pc:sldMk cId="579970055" sldId="707"/>
        </pc:sldMkLst>
      </pc:sldChg>
      <pc:sldChg chg="modSp mod modAnim">
        <pc:chgData name="Iulian Ilie-Nemedi" userId="c5ffad915e5e9439" providerId="LiveId" clId="{13A5F74E-BAF6-4896-8776-472B9151B1C6}" dt="2024-05-23T18:59:00.615" v="89"/>
        <pc:sldMkLst>
          <pc:docMk/>
          <pc:sldMk cId="2088664636" sldId="708"/>
        </pc:sldMkLst>
      </pc:sldChg>
      <pc:sldChg chg="modAnim">
        <pc:chgData name="Iulian Ilie-Nemedi" userId="c5ffad915e5e9439" providerId="LiveId" clId="{13A5F74E-BAF6-4896-8776-472B9151B1C6}" dt="2024-05-23T18:59:39.229" v="100"/>
        <pc:sldMkLst>
          <pc:docMk/>
          <pc:sldMk cId="1185860845" sldId="709"/>
        </pc:sldMkLst>
      </pc:sldChg>
      <pc:sldChg chg="modAnim">
        <pc:chgData name="Iulian Ilie-Nemedi" userId="c5ffad915e5e9439" providerId="LiveId" clId="{13A5F74E-BAF6-4896-8776-472B9151B1C6}" dt="2024-05-23T19:00:22.230" v="114"/>
        <pc:sldMkLst>
          <pc:docMk/>
          <pc:sldMk cId="3720959533" sldId="710"/>
        </pc:sldMkLst>
      </pc:sldChg>
      <pc:sldChg chg="modAnim">
        <pc:chgData name="Iulian Ilie-Nemedi" userId="c5ffad915e5e9439" providerId="LiveId" clId="{13A5F74E-BAF6-4896-8776-472B9151B1C6}" dt="2024-05-23T19:01:02.614" v="121"/>
        <pc:sldMkLst>
          <pc:docMk/>
          <pc:sldMk cId="1363408924" sldId="711"/>
        </pc:sldMkLst>
      </pc:sldChg>
      <pc:sldChg chg="modAnim">
        <pc:chgData name="Iulian Ilie-Nemedi" userId="c5ffad915e5e9439" providerId="LiveId" clId="{13A5F74E-BAF6-4896-8776-472B9151B1C6}" dt="2024-05-23T19:01:14.139" v="123"/>
        <pc:sldMkLst>
          <pc:docMk/>
          <pc:sldMk cId="1295510215" sldId="712"/>
        </pc:sldMkLst>
      </pc:sldChg>
      <pc:sldChg chg="modAnim">
        <pc:chgData name="Iulian Ilie-Nemedi" userId="c5ffad915e5e9439" providerId="LiveId" clId="{13A5F74E-BAF6-4896-8776-472B9151B1C6}" dt="2024-05-23T19:01:18.389" v="125"/>
        <pc:sldMkLst>
          <pc:docMk/>
          <pc:sldMk cId="763146863" sldId="713"/>
        </pc:sldMkLst>
      </pc:sldChg>
      <pc:sldChg chg="modAnim">
        <pc:chgData name="Iulian Ilie-Nemedi" userId="c5ffad915e5e9439" providerId="LiveId" clId="{13A5F74E-BAF6-4896-8776-472B9151B1C6}" dt="2024-05-23T19:01:23.113" v="127"/>
        <pc:sldMkLst>
          <pc:docMk/>
          <pc:sldMk cId="1052739104" sldId="714"/>
        </pc:sldMkLst>
      </pc:sldChg>
      <pc:sldChg chg="modAnim">
        <pc:chgData name="Iulian Ilie-Nemedi" userId="c5ffad915e5e9439" providerId="LiveId" clId="{13A5F74E-BAF6-4896-8776-472B9151B1C6}" dt="2024-05-23T19:01:27.576" v="129"/>
        <pc:sldMkLst>
          <pc:docMk/>
          <pc:sldMk cId="1945789365" sldId="715"/>
        </pc:sldMkLst>
      </pc:sldChg>
      <pc:sldChg chg="modSp modAnim">
        <pc:chgData name="Iulian Ilie-Nemedi" userId="c5ffad915e5e9439" providerId="LiveId" clId="{13A5F74E-BAF6-4896-8776-472B9151B1C6}" dt="2024-05-23T19:01:56.309" v="135" actId="20577"/>
        <pc:sldMkLst>
          <pc:docMk/>
          <pc:sldMk cId="2057424586" sldId="716"/>
        </pc:sldMkLst>
      </pc:sldChg>
      <pc:sldChg chg="modAnim">
        <pc:chgData name="Iulian Ilie-Nemedi" userId="c5ffad915e5e9439" providerId="LiveId" clId="{13A5F74E-BAF6-4896-8776-472B9151B1C6}" dt="2024-05-23T19:02:02.759" v="137"/>
        <pc:sldMkLst>
          <pc:docMk/>
          <pc:sldMk cId="4252888035" sldId="717"/>
        </pc:sldMkLst>
      </pc:sldChg>
      <pc:sldChg chg="modAnim">
        <pc:chgData name="Iulian Ilie-Nemedi" userId="c5ffad915e5e9439" providerId="LiveId" clId="{13A5F74E-BAF6-4896-8776-472B9151B1C6}" dt="2024-05-23T19:37:43.005" v="165"/>
        <pc:sldMkLst>
          <pc:docMk/>
          <pc:sldMk cId="3362682408" sldId="718"/>
        </pc:sldMkLst>
      </pc:sldChg>
      <pc:sldChg chg="modAnim">
        <pc:chgData name="Iulian Ilie-Nemedi" userId="c5ffad915e5e9439" providerId="LiveId" clId="{13A5F74E-BAF6-4896-8776-472B9151B1C6}" dt="2024-05-24T06:12:34.107" v="173"/>
        <pc:sldMkLst>
          <pc:docMk/>
          <pc:sldMk cId="685241264" sldId="719"/>
        </pc:sldMkLst>
      </pc:sldChg>
      <pc:sldChg chg="modAnim">
        <pc:chgData name="Iulian Ilie-Nemedi" userId="c5ffad915e5e9439" providerId="LiveId" clId="{13A5F74E-BAF6-4896-8776-472B9151B1C6}" dt="2024-05-24T06:12:55.255" v="178"/>
        <pc:sldMkLst>
          <pc:docMk/>
          <pc:sldMk cId="2782945490" sldId="720"/>
        </pc:sldMkLst>
      </pc:sldChg>
      <pc:sldChg chg="modAnim">
        <pc:chgData name="Iulian Ilie-Nemedi" userId="c5ffad915e5e9439" providerId="LiveId" clId="{13A5F74E-BAF6-4896-8776-472B9151B1C6}" dt="2024-05-24T06:13:00.276" v="180"/>
        <pc:sldMkLst>
          <pc:docMk/>
          <pc:sldMk cId="2315213098" sldId="721"/>
        </pc:sldMkLst>
      </pc:sldChg>
      <pc:sldChg chg="modAnim">
        <pc:chgData name="Iulian Ilie-Nemedi" userId="c5ffad915e5e9439" providerId="LiveId" clId="{13A5F74E-BAF6-4896-8776-472B9151B1C6}" dt="2024-05-24T06:13:44.246" v="195"/>
        <pc:sldMkLst>
          <pc:docMk/>
          <pc:sldMk cId="335066818" sldId="722"/>
        </pc:sldMkLst>
      </pc:sldChg>
      <pc:sldChg chg="modAnim">
        <pc:chgData name="Iulian Ilie-Nemedi" userId="c5ffad915e5e9439" providerId="LiveId" clId="{13A5F74E-BAF6-4896-8776-472B9151B1C6}" dt="2024-05-24T06:13:50.910" v="196"/>
        <pc:sldMkLst>
          <pc:docMk/>
          <pc:sldMk cId="3039510849" sldId="723"/>
        </pc:sldMkLst>
      </pc:sldChg>
      <pc:sldChg chg="modAnim">
        <pc:chgData name="Iulian Ilie-Nemedi" userId="c5ffad915e5e9439" providerId="LiveId" clId="{13A5F74E-BAF6-4896-8776-472B9151B1C6}" dt="2024-05-24T06:14:11.877" v="204"/>
        <pc:sldMkLst>
          <pc:docMk/>
          <pc:sldMk cId="194678309" sldId="724"/>
        </pc:sldMkLst>
      </pc:sldChg>
      <pc:sldChg chg="modAnim">
        <pc:chgData name="Iulian Ilie-Nemedi" userId="c5ffad915e5e9439" providerId="LiveId" clId="{13A5F74E-BAF6-4896-8776-472B9151B1C6}" dt="2024-05-24T06:14:07.419" v="202"/>
        <pc:sldMkLst>
          <pc:docMk/>
          <pc:sldMk cId="3235122740" sldId="726"/>
        </pc:sldMkLst>
      </pc:sldChg>
      <pc:sldChg chg="modSp mod modAnim">
        <pc:chgData name="Iulian Ilie-Nemedi" userId="c5ffad915e5e9439" providerId="LiveId" clId="{13A5F74E-BAF6-4896-8776-472B9151B1C6}" dt="2024-05-24T06:14:38.924" v="214" actId="113"/>
        <pc:sldMkLst>
          <pc:docMk/>
          <pc:sldMk cId="1458439684" sldId="727"/>
        </pc:sldMkLst>
      </pc:sldChg>
      <pc:sldChg chg="modAnim">
        <pc:chgData name="Iulian Ilie-Nemedi" userId="c5ffad915e5e9439" providerId="LiveId" clId="{13A5F74E-BAF6-4896-8776-472B9151B1C6}" dt="2024-05-24T06:14:55.833" v="217"/>
        <pc:sldMkLst>
          <pc:docMk/>
          <pc:sldMk cId="4189016115" sldId="728"/>
        </pc:sldMkLst>
      </pc:sldChg>
      <pc:sldChg chg="modAnim">
        <pc:chgData name="Iulian Ilie-Nemedi" userId="c5ffad915e5e9439" providerId="LiveId" clId="{13A5F74E-BAF6-4896-8776-472B9151B1C6}" dt="2024-05-24T06:15:07.871" v="221"/>
        <pc:sldMkLst>
          <pc:docMk/>
          <pc:sldMk cId="1173413541" sldId="729"/>
        </pc:sldMkLst>
      </pc:sldChg>
      <pc:sldChg chg="modAnim">
        <pc:chgData name="Iulian Ilie-Nemedi" userId="c5ffad915e5e9439" providerId="LiveId" clId="{13A5F74E-BAF6-4896-8776-472B9151B1C6}" dt="2024-05-24T06:15:44.316" v="232"/>
        <pc:sldMkLst>
          <pc:docMk/>
          <pc:sldMk cId="1065627757" sldId="730"/>
        </pc:sldMkLst>
      </pc:sldChg>
    </pc:docChg>
  </pc:docChgLst>
  <pc:docChgLst>
    <pc:chgData name="Iulian Ilie-Nemedi" userId="c5ffad915e5e9439" providerId="LiveId" clId="{7C833B37-1480-BC4E-B657-21B37835A78E}"/>
    <pc:docChg chg="undo custSel addSld delSld modSld">
      <pc:chgData name="Iulian Ilie-Nemedi" userId="c5ffad915e5e9439" providerId="LiveId" clId="{7C833B37-1480-BC4E-B657-21B37835A78E}" dt="2023-02-24T21:56:51.408" v="18" actId="1076"/>
      <pc:docMkLst>
        <pc:docMk/>
      </pc:docMkLst>
      <pc:sldChg chg="del">
        <pc:chgData name="Iulian Ilie-Nemedi" userId="c5ffad915e5e9439" providerId="LiveId" clId="{7C833B37-1480-BC4E-B657-21B37835A78E}" dt="2023-02-24T21:54:18.250" v="0" actId="2696"/>
        <pc:sldMkLst>
          <pc:docMk/>
          <pc:sldMk cId="459170904" sldId="362"/>
        </pc:sldMkLst>
      </pc:sldChg>
      <pc:sldChg chg="add">
        <pc:chgData name="Iulian Ilie-Nemedi" userId="c5ffad915e5e9439" providerId="LiveId" clId="{7C833B37-1480-BC4E-B657-21B37835A78E}" dt="2023-02-24T21:54:53.203" v="1"/>
        <pc:sldMkLst>
          <pc:docMk/>
          <pc:sldMk cId="2352598445" sldId="362"/>
        </pc:sldMkLst>
      </pc:sldChg>
      <pc:sldChg chg="addSp modSp add mod">
        <pc:chgData name="Iulian Ilie-Nemedi" userId="c5ffad915e5e9439" providerId="LiveId" clId="{7C833B37-1480-BC4E-B657-21B37835A78E}" dt="2023-02-24T21:56:51.408" v="18" actId="1076"/>
        <pc:sldMkLst>
          <pc:docMk/>
          <pc:sldMk cId="421380814" sldId="469"/>
        </pc:sldMkLst>
      </pc:sldChg>
    </pc:docChg>
  </pc:docChgLst>
  <pc:docChgLst>
    <pc:chgData name="Iulian Ilie-Nemedi" userId="c5ffad915e5e9439" providerId="LiveId" clId="{23BEB73E-4616-431F-90A3-001C368B08ED}"/>
    <pc:docChg chg="addSld delSld modSld">
      <pc:chgData name="Iulian Ilie-Nemedi" userId="c5ffad915e5e9439" providerId="LiveId" clId="{23BEB73E-4616-431F-90A3-001C368B08ED}" dt="2025-03-19T15:51:20.162" v="2" actId="47"/>
      <pc:docMkLst>
        <pc:docMk/>
      </pc:docMkLst>
      <pc:sldChg chg="add del">
        <pc:chgData name="Iulian Ilie-Nemedi" userId="c5ffad915e5e9439" providerId="LiveId" clId="{23BEB73E-4616-431F-90A3-001C368B08ED}" dt="2025-03-19T15:51:20.162" v="2" actId="47"/>
        <pc:sldMkLst>
          <pc:docMk/>
          <pc:sldMk cId="2655519838" sldId="590"/>
        </pc:sldMkLst>
      </pc:sldChg>
      <pc:sldChg chg="add">
        <pc:chgData name="Iulian Ilie-Nemedi" userId="c5ffad915e5e9439" providerId="LiveId" clId="{23BEB73E-4616-431F-90A3-001C368B08ED}" dt="2025-03-19T15:51:18.332" v="1"/>
        <pc:sldMkLst>
          <pc:docMk/>
          <pc:sldMk cId="2456430080" sldId="73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DCC7D9-4B34-4F85-9DAE-2C3C476C1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2724-FF66-4AEC-986C-F1ECF4911B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3208-4D5B-44C4-A045-6495A8B44929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D9D7-F7F2-409A-89D5-542D106E9A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35BE0-0675-46A0-81BD-572D42AE4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1B75-E75A-491C-95D1-D70845B24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25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4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14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49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41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672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77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32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97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88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35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92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8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13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35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48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19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08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1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97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9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72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02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29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63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71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62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15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64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2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4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511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324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713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52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0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43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73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3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5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0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1994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5987168" y="6021954"/>
            <a:ext cx="6204832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12192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7" y="2814638"/>
            <a:ext cx="9144000" cy="2387600"/>
          </a:xfrm>
        </p:spPr>
        <p:txBody>
          <a:bodyPr rIns="365760" anchor="b">
            <a:normAutofit/>
          </a:bodyPr>
          <a:lstStyle>
            <a:lvl1pPr algn="r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7" y="5202238"/>
            <a:ext cx="9144000" cy="899846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1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16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8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1" r:id="rId2"/>
    <p:sldLayoutId id="2147483772" r:id="rId3"/>
    <p:sldLayoutId id="2147483773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fizic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02836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DA162-CF55-4AD8-B7A6-B7A2DF5D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 b="24008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E17C-B58E-766D-CF29-F33620684C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31" y="3777247"/>
            <a:ext cx="2674939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14" descr="Feather PNG Vector PSD Clipart with Transparent Background Photo for Free  Download: 1000+ Free Download Vector, Image, PNG, PSD Files">
            <a:extLst>
              <a:ext uri="{FF2B5EF4-FFF2-40B4-BE49-F238E27FC236}">
                <a16:creationId xmlns:a16="http://schemas.microsoft.com/office/drawing/2014/main" id="{F11C43CC-0C75-76F5-7071-22822DD7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5418704"/>
            <a:ext cx="1628853" cy="122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dice.ase.ro/wp-content/themes/twentyeleven-xili/images/dice.png">
            <a:extLst>
              <a:ext uri="{FF2B5EF4-FFF2-40B4-BE49-F238E27FC236}">
                <a16:creationId xmlns:a16="http://schemas.microsoft.com/office/drawing/2014/main" id="{8E06ECE3-5281-3A03-408A-B1450FD3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9975">
            <a:off x="6614994" y="2055588"/>
            <a:ext cx="1657870" cy="132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5">
            <a:extLst>
              <a:ext uri="{FF2B5EF4-FFF2-40B4-BE49-F238E27FC236}">
                <a16:creationId xmlns:a16="http://schemas.microsoft.com/office/drawing/2014/main" id="{254E740E-778F-0C9D-A62C-5DABA4B2935A}"/>
              </a:ext>
            </a:extLst>
          </p:cNvPr>
          <p:cNvSpPr txBox="1">
            <a:spLocks/>
          </p:cNvSpPr>
          <p:nvPr/>
        </p:nvSpPr>
        <p:spPr>
          <a:xfrm>
            <a:off x="3263771" y="6356652"/>
            <a:ext cx="9144000" cy="501348"/>
          </a:xfrm>
          <a:prstGeom prst="rect">
            <a:avLst/>
          </a:prstGeom>
        </p:spPr>
        <p:txBody>
          <a:bodyPr vert="horz" lIns="91440" tIns="45720" rIns="36576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Iulian Ilie-</a:t>
            </a:r>
            <a:r>
              <a:rPr lang="en-US" dirty="0" err="1"/>
              <a:t>Némedi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Transmisii</a:t>
            </a:r>
            <a:r>
              <a:rPr lang="en-US" dirty="0"/>
              <a:t> </a:t>
            </a:r>
            <a:r>
              <a:rPr lang="en-US" dirty="0" err="1"/>
              <a:t>digitale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55960"/>
            <a:ext cx="12192000" cy="4986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 err="1"/>
              <a:t>Folosesc</a:t>
            </a:r>
            <a:r>
              <a:rPr lang="en-US" sz="2800" dirty="0"/>
              <a:t> </a:t>
            </a:r>
            <a:r>
              <a:rPr lang="en-US" sz="2800" dirty="0" err="1"/>
              <a:t>valori</a:t>
            </a:r>
            <a:r>
              <a:rPr lang="en-US" sz="2800" dirty="0"/>
              <a:t> discrete pentru a </a:t>
            </a:r>
            <a:r>
              <a:rPr lang="en-US" sz="2800" dirty="0" err="1"/>
              <a:t>transmite</a:t>
            </a:r>
            <a:r>
              <a:rPr lang="en-US" sz="2800" dirty="0"/>
              <a:t> </a:t>
            </a:r>
            <a:r>
              <a:rPr lang="en-US" sz="2800" dirty="0" err="1"/>
              <a:t>informaţie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 err="1"/>
              <a:t>Caracteristici</a:t>
            </a:r>
            <a:r>
              <a:rPr lang="en-US" sz="2800" dirty="0"/>
              <a:t>:</a:t>
            </a:r>
          </a:p>
          <a:p>
            <a:pPr marL="742950" lvl="1" indent="-285750"/>
            <a:r>
              <a:rPr lang="en-US" sz="2600" dirty="0"/>
              <a:t>Bit interval (</a:t>
            </a:r>
            <a:r>
              <a:rPr lang="en-US" sz="2600" dirty="0" err="1"/>
              <a:t>echivalent</a:t>
            </a:r>
            <a:r>
              <a:rPr lang="en-US" sz="2600" dirty="0"/>
              <a:t> </a:t>
            </a:r>
            <a:r>
              <a:rPr lang="en-US" sz="2600" dirty="0" err="1"/>
              <a:t>perioadă</a:t>
            </a:r>
            <a:r>
              <a:rPr lang="en-US" sz="2600" dirty="0"/>
              <a:t>);</a:t>
            </a:r>
          </a:p>
          <a:p>
            <a:pPr marL="742950" lvl="1" indent="-285750"/>
            <a:r>
              <a:rPr lang="en-US" sz="2600" dirty="0"/>
              <a:t>Bit rate (</a:t>
            </a:r>
            <a:r>
              <a:rPr lang="en-US" sz="2600" dirty="0" err="1"/>
              <a:t>echivalent</a:t>
            </a:r>
            <a:r>
              <a:rPr lang="en-US" sz="2600" dirty="0"/>
              <a:t> </a:t>
            </a:r>
            <a:r>
              <a:rPr lang="en-US" sz="2600" dirty="0" err="1"/>
              <a:t>frecvenţă</a:t>
            </a:r>
            <a:r>
              <a:rPr lang="en-US" sz="2600" dirty="0"/>
              <a:t>).</a:t>
            </a:r>
          </a:p>
          <a:p>
            <a:pPr marL="285750" indent="-285750"/>
            <a:r>
              <a:rPr lang="en-US" sz="2800" dirty="0"/>
              <a:t>Line coding –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denumită</a:t>
            </a:r>
            <a:r>
              <a:rPr lang="en-US" sz="2800" dirty="0"/>
              <a:t> </a:t>
            </a:r>
            <a:r>
              <a:rPr lang="en-US" sz="2800" dirty="0" err="1"/>
              <a:t>şi</a:t>
            </a:r>
            <a:r>
              <a:rPr lang="en-US" sz="2800" dirty="0"/>
              <a:t> digital baseband modulation:</a:t>
            </a:r>
          </a:p>
          <a:p>
            <a:pPr marL="742950" lvl="1" indent="-285750"/>
            <a:r>
              <a:rPr lang="en-US" sz="2600" dirty="0" err="1"/>
              <a:t>Unipolară</a:t>
            </a:r>
            <a:r>
              <a:rPr lang="en-US" sz="2600" dirty="0"/>
              <a:t> – un </a:t>
            </a:r>
            <a:r>
              <a:rPr lang="en-US" sz="2600" dirty="0" err="1"/>
              <a:t>singur</a:t>
            </a:r>
            <a:r>
              <a:rPr lang="en-US" sz="2600" dirty="0"/>
              <a:t> </a:t>
            </a:r>
            <a:r>
              <a:rPr lang="en-US" sz="2600" dirty="0" err="1"/>
              <a:t>nivel</a:t>
            </a:r>
            <a:r>
              <a:rPr lang="en-US" sz="2600" dirty="0"/>
              <a:t> de </a:t>
            </a:r>
            <a:r>
              <a:rPr lang="en-US" sz="2600" dirty="0" err="1"/>
              <a:t>tensiune</a:t>
            </a:r>
            <a:r>
              <a:rPr lang="en-US" sz="2600" dirty="0"/>
              <a:t> care </a:t>
            </a:r>
            <a:r>
              <a:rPr lang="en-US" sz="2600" dirty="0" err="1"/>
              <a:t>reprezintă</a:t>
            </a:r>
            <a:r>
              <a:rPr lang="en-US" sz="2600" dirty="0"/>
              <a:t> 1, </a:t>
            </a:r>
            <a:r>
              <a:rPr lang="en-US" sz="2600" dirty="0" err="1"/>
              <a:t>absenţa</a:t>
            </a:r>
            <a:r>
              <a:rPr lang="en-US" sz="2600" dirty="0"/>
              <a:t> </a:t>
            </a:r>
            <a:r>
              <a:rPr lang="en-US" sz="2600" dirty="0" err="1"/>
              <a:t>înseamnă</a:t>
            </a:r>
            <a:r>
              <a:rPr lang="en-US" sz="2600" dirty="0"/>
              <a:t> 0;</a:t>
            </a:r>
          </a:p>
          <a:p>
            <a:pPr marL="742950" lvl="1" indent="-285750"/>
            <a:r>
              <a:rPr lang="en-US" sz="2600" dirty="0" err="1"/>
              <a:t>Polară</a:t>
            </a:r>
            <a:r>
              <a:rPr lang="en-US" sz="2600" dirty="0"/>
              <a:t> –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niveluri</a:t>
            </a:r>
            <a:r>
              <a:rPr lang="en-US" sz="2600" dirty="0"/>
              <a:t> de </a:t>
            </a:r>
            <a:r>
              <a:rPr lang="en-US" sz="2600" dirty="0" err="1"/>
              <a:t>tensiune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dirty="0" err="1"/>
              <a:t>Bipolară</a:t>
            </a:r>
            <a:r>
              <a:rPr lang="en-US" sz="2600" dirty="0"/>
              <a:t> – </a:t>
            </a:r>
            <a:r>
              <a:rPr lang="en-US" sz="2600" dirty="0" err="1"/>
              <a:t>trei</a:t>
            </a:r>
            <a:r>
              <a:rPr lang="en-US" sz="2600" dirty="0"/>
              <a:t> </a:t>
            </a:r>
            <a:r>
              <a:rPr lang="en-US" sz="2600" dirty="0" err="1"/>
              <a:t>niveluri</a:t>
            </a:r>
            <a:r>
              <a:rPr lang="en-US" sz="2600" dirty="0"/>
              <a:t>:</a:t>
            </a:r>
            <a:br>
              <a:rPr lang="en-US" sz="2600" dirty="0"/>
            </a:br>
            <a:r>
              <a:rPr lang="en-US" sz="2600" dirty="0" err="1"/>
              <a:t>pozitiv</a:t>
            </a:r>
            <a:r>
              <a:rPr lang="en-US" sz="2600" dirty="0"/>
              <a:t>, </a:t>
            </a:r>
            <a:r>
              <a:rPr lang="en-US" sz="2600" dirty="0" err="1"/>
              <a:t>negativ</a:t>
            </a:r>
            <a:r>
              <a:rPr lang="en-US" sz="2600" dirty="0"/>
              <a:t> </a:t>
            </a:r>
            <a:r>
              <a:rPr lang="en-US" sz="2600" dirty="0" err="1"/>
              <a:t>şi</a:t>
            </a:r>
            <a:r>
              <a:rPr lang="en-US" sz="2600" dirty="0"/>
              <a:t> zero.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701B9-B323-CABD-9654-F2FD15F9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050" y="4607516"/>
            <a:ext cx="5421474" cy="22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Codificare</a:t>
            </a:r>
            <a:br>
              <a:rPr lang="en-US" dirty="0"/>
            </a:br>
            <a:r>
              <a:rPr lang="en-US" dirty="0"/>
              <a:t>non-return-to-zero-level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651518"/>
            <a:ext cx="6372808" cy="5190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dirty="0"/>
              <a:t>Un cod de </a:t>
            </a:r>
            <a:r>
              <a:rPr lang="en-US" sz="1800" dirty="0" err="1"/>
              <a:t>linie</a:t>
            </a:r>
            <a:r>
              <a:rPr lang="en-US" sz="1800" dirty="0"/>
              <a:t> non-return-to-zero </a:t>
            </a:r>
            <a:r>
              <a:rPr lang="en-US" sz="1800" dirty="0" err="1"/>
              <a:t>este</a:t>
            </a:r>
            <a:r>
              <a:rPr lang="en-US" sz="1800" dirty="0"/>
              <a:t> un cod </a:t>
            </a:r>
            <a:r>
              <a:rPr lang="en-US" sz="1800" dirty="0" err="1"/>
              <a:t>binar</a:t>
            </a:r>
            <a:r>
              <a:rPr lang="en-US" sz="1800" dirty="0"/>
              <a:t> in care </a:t>
            </a:r>
            <a:r>
              <a:rPr lang="en-US" sz="1800" dirty="0" err="1"/>
              <a:t>unele</a:t>
            </a:r>
            <a:r>
              <a:rPr lang="en-US" sz="1800" dirty="0"/>
              <a:t> sunt </a:t>
            </a:r>
            <a:r>
              <a:rPr lang="en-US" sz="1800" dirty="0" err="1"/>
              <a:t>reprezentate</a:t>
            </a:r>
            <a:r>
              <a:rPr lang="en-US" sz="1800" dirty="0"/>
              <a:t> de o </a:t>
            </a:r>
            <a:r>
              <a:rPr lang="en-US" sz="1800" dirty="0" err="1"/>
              <a:t>condiţie</a:t>
            </a:r>
            <a:r>
              <a:rPr lang="en-US" sz="1800" dirty="0"/>
              <a:t> </a:t>
            </a:r>
            <a:r>
              <a:rPr lang="en-US" sz="1800" dirty="0" err="1"/>
              <a:t>semnificativă</a:t>
            </a:r>
            <a:r>
              <a:rPr lang="en-US" sz="1800" dirty="0"/>
              <a:t>, de </a:t>
            </a:r>
            <a:r>
              <a:rPr lang="en-US" sz="1800" dirty="0" err="1"/>
              <a:t>obicei</a:t>
            </a:r>
            <a:r>
              <a:rPr lang="en-US" sz="1800" dirty="0"/>
              <a:t> o </a:t>
            </a:r>
            <a:r>
              <a:rPr lang="en-US" sz="1800" dirty="0" err="1"/>
              <a:t>tensiune</a:t>
            </a:r>
            <a:r>
              <a:rPr lang="en-US" sz="1800" dirty="0"/>
              <a:t> </a:t>
            </a:r>
            <a:r>
              <a:rPr lang="en-US" sz="1800" dirty="0" err="1"/>
              <a:t>pozitivă</a:t>
            </a:r>
            <a:r>
              <a:rPr lang="en-US" sz="1800" dirty="0"/>
              <a:t>, in </a:t>
            </a:r>
            <a:r>
              <a:rPr lang="en-US" sz="1800" dirty="0" err="1"/>
              <a:t>timp</a:t>
            </a:r>
            <a:r>
              <a:rPr lang="en-US" sz="1800" dirty="0"/>
              <a:t> </a:t>
            </a:r>
            <a:r>
              <a:rPr lang="en-US" sz="1800" dirty="0" err="1"/>
              <a:t>ce</a:t>
            </a:r>
            <a:r>
              <a:rPr lang="en-US" sz="1800" dirty="0"/>
              <a:t> </a:t>
            </a:r>
            <a:r>
              <a:rPr lang="en-US" sz="1800" dirty="0" err="1"/>
              <a:t>zerourile</a:t>
            </a:r>
            <a:r>
              <a:rPr lang="en-US" sz="1800" dirty="0"/>
              <a:t> sunt </a:t>
            </a:r>
            <a:r>
              <a:rPr lang="en-US" sz="1800" dirty="0" err="1"/>
              <a:t>reprezentate</a:t>
            </a:r>
            <a:r>
              <a:rPr lang="en-US" sz="1800" dirty="0"/>
              <a:t> de o </a:t>
            </a:r>
            <a:r>
              <a:rPr lang="en-US" sz="1800" dirty="0" err="1"/>
              <a:t>altă</a:t>
            </a:r>
            <a:r>
              <a:rPr lang="en-US" sz="1800" dirty="0"/>
              <a:t> </a:t>
            </a:r>
            <a:r>
              <a:rPr lang="en-US" sz="1800" dirty="0" err="1"/>
              <a:t>condiţie</a:t>
            </a:r>
            <a:r>
              <a:rPr lang="en-US" sz="1800" dirty="0"/>
              <a:t> </a:t>
            </a:r>
            <a:r>
              <a:rPr lang="en-US" sz="1800" dirty="0" err="1"/>
              <a:t>semnificativă</a:t>
            </a:r>
            <a:r>
              <a:rPr lang="en-US" sz="1800" dirty="0"/>
              <a:t>, de </a:t>
            </a:r>
            <a:r>
              <a:rPr lang="en-US" sz="1800" dirty="0" err="1"/>
              <a:t>obicei</a:t>
            </a:r>
            <a:r>
              <a:rPr lang="en-US" sz="1800" dirty="0"/>
              <a:t> o </a:t>
            </a:r>
            <a:r>
              <a:rPr lang="en-US" sz="1800" dirty="0" err="1"/>
              <a:t>tensiune</a:t>
            </a:r>
            <a:r>
              <a:rPr lang="en-US" sz="1800" dirty="0"/>
              <a:t> </a:t>
            </a:r>
            <a:r>
              <a:rPr lang="en-US" sz="1800" dirty="0" err="1"/>
              <a:t>negativă</a:t>
            </a:r>
            <a:r>
              <a:rPr lang="en-US" sz="1800" dirty="0"/>
              <a:t>, </a:t>
            </a:r>
            <a:r>
              <a:rPr lang="en-US" sz="1800" dirty="0" err="1"/>
              <a:t>fără</a:t>
            </a:r>
            <a:r>
              <a:rPr lang="en-US" sz="1800" dirty="0"/>
              <a:t> </a:t>
            </a:r>
            <a:r>
              <a:rPr lang="en-US" sz="1800" dirty="0" err="1"/>
              <a:t>altă</a:t>
            </a:r>
            <a:r>
              <a:rPr lang="en-US" sz="1800" dirty="0"/>
              <a:t> stare </a:t>
            </a:r>
            <a:r>
              <a:rPr lang="en-US" sz="1800" dirty="0" err="1"/>
              <a:t>neutră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de </a:t>
            </a:r>
            <a:r>
              <a:rPr lang="en-US" sz="1800" dirty="0" err="1"/>
              <a:t>odihnă</a:t>
            </a:r>
            <a:r>
              <a:rPr lang="en-US" sz="1800" dirty="0"/>
              <a:t>. </a:t>
            </a:r>
            <a:r>
              <a:rPr lang="en-US" sz="1800" dirty="0" err="1"/>
              <a:t>Impuisurile</a:t>
            </a:r>
            <a:r>
              <a:rPr lang="en-US" sz="1800" dirty="0"/>
              <a:t> din NRZ au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multă</a:t>
            </a:r>
            <a:r>
              <a:rPr lang="en-US" sz="1800" dirty="0"/>
              <a:t> </a:t>
            </a:r>
            <a:r>
              <a:rPr lang="en-US" sz="1800" dirty="0" err="1"/>
              <a:t>energie</a:t>
            </a:r>
            <a:r>
              <a:rPr lang="en-US" sz="1800" dirty="0"/>
              <a:t> </a:t>
            </a:r>
            <a:r>
              <a:rPr lang="en-US" sz="1800" dirty="0" err="1"/>
              <a:t>decât</a:t>
            </a:r>
            <a:r>
              <a:rPr lang="en-US" sz="1800" dirty="0"/>
              <a:t> un cod de </a:t>
            </a:r>
            <a:r>
              <a:rPr lang="en-US" sz="1800" dirty="0" err="1"/>
              <a:t>revenire</a:t>
            </a:r>
            <a:r>
              <a:rPr lang="en-US" sz="1800" dirty="0"/>
              <a:t> la zero (RZ), care are, de </a:t>
            </a:r>
            <a:r>
              <a:rPr lang="en-US" sz="1800" dirty="0" err="1"/>
              <a:t>asemenea</a:t>
            </a:r>
            <a:r>
              <a:rPr lang="en-US" sz="1800" dirty="0"/>
              <a:t>, o stare de </a:t>
            </a:r>
            <a:r>
              <a:rPr lang="en-US" sz="1800" dirty="0" err="1"/>
              <a:t>repaus</a:t>
            </a:r>
            <a:r>
              <a:rPr lang="en-US" sz="1800" dirty="0"/>
              <a:t> </a:t>
            </a:r>
            <a:r>
              <a:rPr lang="en-US" sz="1800" dirty="0" err="1"/>
              <a:t>suplimentară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afară</a:t>
            </a:r>
            <a:r>
              <a:rPr lang="en-US" sz="1800" dirty="0"/>
              <a:t> de </a:t>
            </a:r>
            <a:r>
              <a:rPr lang="en-US" sz="1800" dirty="0" err="1"/>
              <a:t>condiţiile</a:t>
            </a:r>
            <a:r>
              <a:rPr lang="en-US" sz="1800" dirty="0"/>
              <a:t> pentru </a:t>
            </a:r>
            <a:r>
              <a:rPr lang="en-US" sz="1800" dirty="0" err="1"/>
              <a:t>unu</a:t>
            </a:r>
            <a:r>
              <a:rPr lang="en-US" sz="1800" dirty="0"/>
              <a:t> </a:t>
            </a:r>
            <a:r>
              <a:rPr lang="en-US" sz="1800" dirty="0" err="1"/>
              <a:t>şi</a:t>
            </a:r>
            <a:r>
              <a:rPr lang="en-US" sz="1800" dirty="0"/>
              <a:t> </a:t>
            </a:r>
            <a:r>
              <a:rPr lang="en-US" sz="1800" dirty="0" err="1"/>
              <a:t>zerouri</a:t>
            </a:r>
            <a:r>
              <a:rPr lang="en-US" sz="1800" dirty="0"/>
              <a:t>;</a:t>
            </a:r>
          </a:p>
          <a:p>
            <a:pPr marL="285750" indent="-285750"/>
            <a:r>
              <a:rPr lang="en-US" sz="1800" dirty="0"/>
              <a:t>NRZ nu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mod </a:t>
            </a:r>
            <a:r>
              <a:rPr lang="en-US" sz="1800" dirty="0" err="1"/>
              <a:t>inerent</a:t>
            </a:r>
            <a:r>
              <a:rPr lang="en-US" sz="1800" dirty="0"/>
              <a:t> un </a:t>
            </a:r>
            <a:r>
              <a:rPr lang="en-US" sz="1800" dirty="0" err="1"/>
              <a:t>semnal</a:t>
            </a:r>
            <a:r>
              <a:rPr lang="en-US" sz="1800" dirty="0"/>
              <a:t> de auto-</a:t>
            </a:r>
            <a:r>
              <a:rPr lang="en-US" sz="1800" dirty="0" err="1"/>
              <a:t>ceas</a:t>
            </a:r>
            <a:r>
              <a:rPr lang="en-US" sz="1800" dirty="0"/>
              <a:t>, </a:t>
            </a:r>
            <a:r>
              <a:rPr lang="en-US" sz="1800" dirty="0" err="1"/>
              <a:t>deci</a:t>
            </a:r>
            <a:r>
              <a:rPr lang="en-US" sz="1800" dirty="0"/>
              <a:t> trebuie </a:t>
            </a:r>
            <a:r>
              <a:rPr lang="en-US" sz="1800" dirty="0" err="1"/>
              <a:t>folosită</a:t>
            </a:r>
            <a:r>
              <a:rPr lang="en-US" sz="1800" dirty="0"/>
              <a:t> o </a:t>
            </a:r>
            <a:r>
              <a:rPr lang="en-US" sz="1800" dirty="0" err="1"/>
              <a:t>tehnică</a:t>
            </a:r>
            <a:r>
              <a:rPr lang="en-US" sz="1800" dirty="0"/>
              <a:t> de </a:t>
            </a:r>
            <a:r>
              <a:rPr lang="en-US" sz="1800" dirty="0" err="1"/>
              <a:t>sincronizare</a:t>
            </a:r>
            <a:r>
              <a:rPr lang="en-US" sz="1800" dirty="0"/>
              <a:t> </a:t>
            </a:r>
            <a:r>
              <a:rPr lang="en-US" sz="1800" dirty="0" err="1"/>
              <a:t>suplimentară</a:t>
            </a:r>
            <a:r>
              <a:rPr lang="en-US" sz="1800" dirty="0"/>
              <a:t> pentru </a:t>
            </a:r>
            <a:r>
              <a:rPr lang="en-US" sz="1800" dirty="0" err="1"/>
              <a:t>evitarea</a:t>
            </a:r>
            <a:r>
              <a:rPr lang="en-US" sz="1800" dirty="0"/>
              <a:t> </a:t>
            </a:r>
            <a:r>
              <a:rPr lang="en-US" sz="1800" dirty="0" err="1"/>
              <a:t>alunecărilor</a:t>
            </a:r>
            <a:r>
              <a:rPr lang="en-US" sz="1800" dirty="0"/>
              <a:t> de </a:t>
            </a:r>
            <a:r>
              <a:rPr lang="en-US" sz="1800" dirty="0" err="1"/>
              <a:t>biţi</a:t>
            </a:r>
            <a:r>
              <a:rPr lang="en-US" sz="1800" dirty="0"/>
              <a:t>; </a:t>
            </a:r>
            <a:r>
              <a:rPr lang="en-US" sz="1800" dirty="0" err="1"/>
              <a:t>exemple</a:t>
            </a:r>
            <a:r>
              <a:rPr lang="en-US" sz="1800" dirty="0"/>
              <a:t> de </a:t>
            </a:r>
            <a:r>
              <a:rPr lang="en-US" sz="1800" dirty="0" err="1"/>
              <a:t>astfel</a:t>
            </a:r>
            <a:r>
              <a:rPr lang="en-US" sz="1800" dirty="0"/>
              <a:t> de </a:t>
            </a:r>
            <a:r>
              <a:rPr lang="en-US" sz="1800" dirty="0" err="1"/>
              <a:t>tehnici</a:t>
            </a:r>
            <a:r>
              <a:rPr lang="en-US" sz="1800" dirty="0"/>
              <a:t> sunt o </a:t>
            </a:r>
            <a:r>
              <a:rPr lang="en-US" sz="1800" dirty="0" err="1"/>
              <a:t>constrângere</a:t>
            </a:r>
            <a:r>
              <a:rPr lang="en-US" sz="1800" dirty="0"/>
              <a:t> </a:t>
            </a:r>
            <a:r>
              <a:rPr lang="en-US" sz="1800" dirty="0" err="1"/>
              <a:t>limitată</a:t>
            </a:r>
            <a:r>
              <a:rPr lang="en-US" sz="1800" dirty="0"/>
              <a:t> la </a:t>
            </a:r>
            <a:r>
              <a:rPr lang="en-US" sz="1800" dirty="0" err="1"/>
              <a:t>lungime</a:t>
            </a:r>
            <a:r>
              <a:rPr lang="en-US" sz="1800" dirty="0"/>
              <a:t> </a:t>
            </a:r>
            <a:r>
              <a:rPr lang="en-US" sz="1800" dirty="0" err="1"/>
              <a:t>şi</a:t>
            </a:r>
            <a:r>
              <a:rPr lang="en-US" sz="1800" dirty="0"/>
              <a:t> un </a:t>
            </a:r>
            <a:r>
              <a:rPr lang="en-US" sz="1800" dirty="0" err="1"/>
              <a:t>semnal</a:t>
            </a:r>
            <a:r>
              <a:rPr lang="en-US" sz="1800" dirty="0"/>
              <a:t> de </a:t>
            </a:r>
            <a:r>
              <a:rPr lang="en-US" sz="1800" dirty="0" err="1"/>
              <a:t>sincronizare</a:t>
            </a:r>
            <a:r>
              <a:rPr lang="en-US" sz="1800" dirty="0"/>
              <a:t> </a:t>
            </a:r>
            <a:r>
              <a:rPr lang="en-US" sz="1800" dirty="0" err="1"/>
              <a:t>paralelă</a:t>
            </a:r>
            <a:r>
              <a:rPr lang="en-US" sz="1800" dirty="0"/>
              <a:t>. Pentru o </a:t>
            </a:r>
            <a:r>
              <a:rPr lang="en-US" sz="1800" dirty="0" err="1"/>
              <a:t>anumită</a:t>
            </a:r>
            <a:r>
              <a:rPr lang="en-US" sz="1800" dirty="0"/>
              <a:t> </a:t>
            </a:r>
            <a:r>
              <a:rPr lang="en-US" sz="1800" dirty="0" err="1"/>
              <a:t>rată</a:t>
            </a:r>
            <a:r>
              <a:rPr lang="en-US" sz="1800" dirty="0"/>
              <a:t> de </a:t>
            </a:r>
            <a:r>
              <a:rPr lang="en-US" sz="1800" dirty="0" err="1"/>
              <a:t>semnalizare</a:t>
            </a:r>
            <a:r>
              <a:rPr lang="en-US" sz="1800" dirty="0"/>
              <a:t> a </a:t>
            </a:r>
            <a:r>
              <a:rPr lang="en-US" sz="1800" dirty="0" err="1"/>
              <a:t>datelor</a:t>
            </a:r>
            <a:r>
              <a:rPr lang="en-US" sz="1800" dirty="0"/>
              <a:t>, </a:t>
            </a:r>
            <a:r>
              <a:rPr lang="en-US" sz="1800" dirty="0" err="1"/>
              <a:t>adică</a:t>
            </a:r>
            <a:r>
              <a:rPr lang="en-US" sz="1800" dirty="0"/>
              <a:t> rata de </a:t>
            </a:r>
            <a:r>
              <a:rPr lang="en-US" sz="1800" dirty="0" err="1"/>
              <a:t>biţi</a:t>
            </a:r>
            <a:r>
              <a:rPr lang="en-US" sz="1800" dirty="0"/>
              <a:t>, </a:t>
            </a:r>
            <a:r>
              <a:rPr lang="en-US" sz="1800" dirty="0" err="1"/>
              <a:t>codul</a:t>
            </a:r>
            <a:r>
              <a:rPr lang="en-US" sz="1800" dirty="0"/>
              <a:t> NRZ </a:t>
            </a:r>
            <a:r>
              <a:rPr lang="en-US" sz="1800" dirty="0" err="1"/>
              <a:t>necesită</a:t>
            </a:r>
            <a:r>
              <a:rPr lang="en-US" sz="1800" dirty="0"/>
              <a:t> </a:t>
            </a:r>
            <a:r>
              <a:rPr lang="en-US" sz="1800" dirty="0" err="1"/>
              <a:t>doar</a:t>
            </a:r>
            <a:r>
              <a:rPr lang="en-US" sz="1800" dirty="0"/>
              <a:t> </a:t>
            </a:r>
            <a:r>
              <a:rPr lang="en-US" sz="1800" dirty="0" err="1"/>
              <a:t>jumătate</a:t>
            </a:r>
            <a:r>
              <a:rPr lang="en-US" sz="1800" dirty="0"/>
              <a:t> din </a:t>
            </a:r>
            <a:r>
              <a:rPr lang="en-US" sz="1800" dirty="0" err="1"/>
              <a:t>lăţimea</a:t>
            </a:r>
            <a:r>
              <a:rPr lang="en-US" sz="1800" dirty="0"/>
              <a:t> de </a:t>
            </a:r>
            <a:r>
              <a:rPr lang="en-US" sz="1800" dirty="0" err="1"/>
              <a:t>bandă</a:t>
            </a:r>
            <a:r>
              <a:rPr lang="en-US" sz="1800" dirty="0"/>
              <a:t> de </a:t>
            </a:r>
            <a:r>
              <a:rPr lang="en-US" sz="1800" dirty="0" err="1"/>
              <a:t>bază</a:t>
            </a:r>
            <a:r>
              <a:rPr lang="en-US" sz="1800" dirty="0"/>
              <a:t> </a:t>
            </a:r>
            <a:r>
              <a:rPr lang="en-US" sz="1800" dirty="0" err="1"/>
              <a:t>cerută</a:t>
            </a:r>
            <a:r>
              <a:rPr lang="en-US" sz="1800" dirty="0"/>
              <a:t> de </a:t>
            </a:r>
            <a:r>
              <a:rPr lang="en-US" sz="1800" dirty="0" err="1"/>
              <a:t>codul</a:t>
            </a:r>
            <a:r>
              <a:rPr lang="en-US" sz="1800" dirty="0"/>
              <a:t> Manchester (</a:t>
            </a:r>
            <a:r>
              <a:rPr lang="en-US" sz="1800" dirty="0" err="1"/>
              <a:t>lăţimea</a:t>
            </a:r>
            <a:r>
              <a:rPr lang="en-US" sz="1800" dirty="0"/>
              <a:t> de </a:t>
            </a:r>
            <a:r>
              <a:rPr lang="en-US" sz="1800" dirty="0" err="1"/>
              <a:t>bandă</a:t>
            </a:r>
            <a:r>
              <a:rPr lang="en-US" sz="1800" dirty="0"/>
              <a:t> de </a:t>
            </a:r>
            <a:r>
              <a:rPr lang="en-US" sz="1800" dirty="0" err="1"/>
              <a:t>trecere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aceeaşi</a:t>
            </a:r>
            <a:r>
              <a:rPr lang="en-US" sz="1800" dirty="0"/>
              <a:t>). </a:t>
            </a:r>
            <a:r>
              <a:rPr lang="en-US" sz="1800" dirty="0" err="1"/>
              <a:t>Atunci</a:t>
            </a:r>
            <a:r>
              <a:rPr lang="en-US" sz="1800" dirty="0"/>
              <a:t> </a:t>
            </a:r>
            <a:r>
              <a:rPr lang="en-US" sz="1800" dirty="0" err="1"/>
              <a:t>când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utilizat</a:t>
            </a:r>
            <a:r>
              <a:rPr lang="en-US" sz="1800" dirty="0"/>
              <a:t> pentru a </a:t>
            </a:r>
            <a:r>
              <a:rPr lang="en-US" sz="1800" dirty="0" err="1"/>
              <a:t>reprezenta</a:t>
            </a:r>
            <a:r>
              <a:rPr lang="en-US" sz="1800" dirty="0"/>
              <a:t> date intr-o </a:t>
            </a:r>
            <a:r>
              <a:rPr lang="en-US" sz="1800" dirty="0" err="1"/>
              <a:t>schemă</a:t>
            </a:r>
            <a:r>
              <a:rPr lang="en-US" sz="1800" dirty="0"/>
              <a:t> de </a:t>
            </a:r>
            <a:r>
              <a:rPr lang="en-US" sz="1800" dirty="0" err="1"/>
              <a:t>comunicare</a:t>
            </a:r>
            <a:r>
              <a:rPr lang="en-US" sz="1800" dirty="0"/>
              <a:t> </a:t>
            </a:r>
            <a:r>
              <a:rPr lang="en-US" sz="1800" dirty="0" err="1"/>
              <a:t>asincronă</a:t>
            </a:r>
            <a:r>
              <a:rPr lang="en-US" sz="1800" dirty="0"/>
              <a:t> , </a:t>
            </a:r>
            <a:r>
              <a:rPr lang="en-US" sz="1800" dirty="0" err="1"/>
              <a:t>absenţa</a:t>
            </a:r>
            <a:r>
              <a:rPr lang="en-US" sz="1800" dirty="0"/>
              <a:t> </a:t>
            </a:r>
            <a:r>
              <a:rPr lang="en-US" sz="1800" dirty="0" err="1"/>
              <a:t>unei</a:t>
            </a:r>
            <a:r>
              <a:rPr lang="en-US" sz="1800" dirty="0"/>
              <a:t> </a:t>
            </a:r>
            <a:r>
              <a:rPr lang="en-US" sz="1800" dirty="0" err="1"/>
              <a:t>stări</a:t>
            </a:r>
            <a:r>
              <a:rPr lang="en-US" sz="1800" dirty="0"/>
              <a:t> </a:t>
            </a:r>
            <a:r>
              <a:rPr lang="en-US" sz="1800" dirty="0" err="1"/>
              <a:t>neutre</a:t>
            </a:r>
            <a:r>
              <a:rPr lang="en-US" sz="1800" dirty="0"/>
              <a:t> </a:t>
            </a:r>
            <a:r>
              <a:rPr lang="en-US" sz="1800" dirty="0" err="1"/>
              <a:t>necesită</a:t>
            </a:r>
            <a:r>
              <a:rPr lang="en-US" sz="1800" dirty="0"/>
              <a:t> </a:t>
            </a:r>
            <a:r>
              <a:rPr lang="en-US" sz="1800" dirty="0" err="1"/>
              <a:t>alte</a:t>
            </a:r>
            <a:r>
              <a:rPr lang="en-US" sz="1800" dirty="0"/>
              <a:t> </a:t>
            </a:r>
            <a:r>
              <a:rPr lang="en-US" sz="1800" dirty="0" err="1"/>
              <a:t>mecanisme</a:t>
            </a:r>
            <a:r>
              <a:rPr lang="en-US" sz="1800" dirty="0"/>
              <a:t> pentru </a:t>
            </a:r>
            <a:r>
              <a:rPr lang="en-US" sz="1800" dirty="0" err="1"/>
              <a:t>sincronizarea</a:t>
            </a:r>
            <a:r>
              <a:rPr lang="en-US" sz="1800" dirty="0"/>
              <a:t> </a:t>
            </a:r>
            <a:r>
              <a:rPr lang="en-US" sz="1800" dirty="0" err="1"/>
              <a:t>biţilor</a:t>
            </a:r>
            <a:r>
              <a:rPr lang="en-US" sz="1800" dirty="0"/>
              <a:t> </a:t>
            </a:r>
            <a:r>
              <a:rPr lang="en-US" sz="1800" dirty="0" err="1"/>
              <a:t>atunci</a:t>
            </a:r>
            <a:r>
              <a:rPr lang="en-US" sz="1800" dirty="0"/>
              <a:t> </a:t>
            </a:r>
            <a:r>
              <a:rPr lang="en-US" sz="1800" dirty="0" err="1"/>
              <a:t>când</a:t>
            </a:r>
            <a:r>
              <a:rPr lang="en-US" sz="1800" dirty="0"/>
              <a:t> un </a:t>
            </a:r>
            <a:r>
              <a:rPr lang="en-US" sz="1800" dirty="0" err="1"/>
              <a:t>semnal</a:t>
            </a:r>
            <a:r>
              <a:rPr lang="en-US" sz="1800" dirty="0"/>
              <a:t> de </a:t>
            </a:r>
            <a:r>
              <a:rPr lang="en-US" sz="1800" dirty="0" err="1"/>
              <a:t>ceas</a:t>
            </a:r>
            <a:r>
              <a:rPr lang="en-US" sz="1800" dirty="0"/>
              <a:t> </a:t>
            </a:r>
            <a:r>
              <a:rPr lang="en-US" sz="1800" dirty="0" err="1"/>
              <a:t>separat</a:t>
            </a:r>
            <a:r>
              <a:rPr lang="en-US" sz="1800" dirty="0"/>
              <a:t> nu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disponibil</a:t>
            </a:r>
            <a:r>
              <a:rPr lang="en-US" sz="1800" dirty="0"/>
              <a:t>. </a:t>
            </a:r>
          </a:p>
        </p:txBody>
      </p:sp>
      <p:pic>
        <p:nvPicPr>
          <p:cNvPr id="3" name="Screenshot 2021-01-16 at 00.20.31.png" descr="Screenshot 2021-01-16 at 00.20.31.png">
            <a:extLst>
              <a:ext uri="{FF2B5EF4-FFF2-40B4-BE49-F238E27FC236}">
                <a16:creationId xmlns:a16="http://schemas.microsoft.com/office/drawing/2014/main" id="{E4129896-E55E-89AA-016B-5FFBE41E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020" y="2444620"/>
            <a:ext cx="6077475" cy="3937519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83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Codificare</a:t>
            </a:r>
            <a:br>
              <a:rPr lang="en-US" dirty="0"/>
            </a:br>
            <a:r>
              <a:rPr lang="en-US" dirty="0"/>
              <a:t>non-return-to-zero-inverted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06766"/>
            <a:ext cx="6372808" cy="5035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absenţa</a:t>
            </a:r>
            <a:r>
              <a:rPr lang="en-US" sz="2000" dirty="0"/>
              <a:t> </a:t>
            </a:r>
            <a:r>
              <a:rPr lang="en-US" sz="2000" dirty="0" err="1"/>
              <a:t>semnalelor</a:t>
            </a:r>
            <a:r>
              <a:rPr lang="en-US" sz="2000" dirty="0"/>
              <a:t> de </a:t>
            </a:r>
            <a:r>
              <a:rPr lang="en-US" sz="2000" dirty="0" err="1"/>
              <a:t>ceas</a:t>
            </a:r>
            <a:r>
              <a:rPr lang="en-US" sz="2000" dirty="0"/>
              <a:t> </a:t>
            </a:r>
            <a:r>
              <a:rPr lang="en-US" sz="2000" dirty="0" err="1"/>
              <a:t>independente</a:t>
            </a:r>
            <a:r>
              <a:rPr lang="en-US" sz="2000" dirty="0"/>
              <a:t>, </a:t>
            </a:r>
            <a:r>
              <a:rPr lang="en-US" sz="2000" dirty="0" err="1"/>
              <a:t>anumite</a:t>
            </a:r>
            <a:r>
              <a:rPr lang="en-US" sz="2000" dirty="0"/>
              <a:t> </a:t>
            </a:r>
            <a:r>
              <a:rPr lang="en-US" sz="2000" dirty="0" err="1"/>
              <a:t>mecanisme</a:t>
            </a:r>
            <a:r>
              <a:rPr lang="en-US" sz="2000" dirty="0"/>
              <a:t> sunt </a:t>
            </a:r>
            <a:r>
              <a:rPr lang="en-US" sz="2000" dirty="0" err="1"/>
              <a:t>necesare</a:t>
            </a:r>
            <a:r>
              <a:rPr lang="en-US" sz="2000" dirty="0"/>
              <a:t> </a:t>
            </a:r>
            <a:r>
              <a:rPr lang="en-US" sz="2000" dirty="0" err="1"/>
              <a:t>atunci</a:t>
            </a:r>
            <a:r>
              <a:rPr lang="en-US" sz="2000" dirty="0"/>
              <a:t> </a:t>
            </a:r>
            <a:r>
              <a:rPr lang="en-US" sz="2000" dirty="0" err="1"/>
              <a:t>când</a:t>
            </a:r>
            <a:r>
              <a:rPr lang="en-US" sz="2000" dirty="0"/>
              <a:t> </a:t>
            </a:r>
            <a:r>
              <a:rPr lang="en-US" sz="2000" dirty="0" err="1"/>
              <a:t>datele</a:t>
            </a:r>
            <a:r>
              <a:rPr lang="en-US" sz="2000" dirty="0"/>
              <a:t> NRZ sunt </a:t>
            </a:r>
            <a:r>
              <a:rPr lang="en-US" sz="2000" dirty="0" err="1"/>
              <a:t>codate</a:t>
            </a:r>
            <a:r>
              <a:rPr lang="en-US" sz="2000" dirty="0"/>
              <a:t> </a:t>
            </a:r>
            <a:r>
              <a:rPr lang="en-US" sz="2000" dirty="0" err="1"/>
              <a:t>asincron</a:t>
            </a:r>
            <a:r>
              <a:rPr lang="en-US" sz="2000" dirty="0"/>
              <a:t>. NRZI </a:t>
            </a:r>
            <a:r>
              <a:rPr lang="en-US" sz="2000" dirty="0" err="1"/>
              <a:t>mapează</a:t>
            </a:r>
            <a:r>
              <a:rPr lang="en-US" sz="2000" dirty="0"/>
              <a:t> </a:t>
            </a:r>
            <a:r>
              <a:rPr lang="en-US" sz="2000" dirty="0" err="1"/>
              <a:t>semnale</a:t>
            </a:r>
            <a:r>
              <a:rPr lang="en-US" sz="2000" dirty="0"/>
              <a:t> </a:t>
            </a:r>
            <a:r>
              <a:rPr lang="en-US" sz="2000" dirty="0" err="1"/>
              <a:t>binare</a:t>
            </a:r>
            <a:r>
              <a:rPr lang="en-US" sz="2000" dirty="0"/>
              <a:t> la </a:t>
            </a:r>
            <a:r>
              <a:rPr lang="en-US" sz="2000" dirty="0" err="1"/>
              <a:t>semnale</a:t>
            </a:r>
            <a:r>
              <a:rPr lang="en-US" sz="2000" dirty="0"/>
              <a:t> </a:t>
            </a:r>
            <a:r>
              <a:rPr lang="en-US" sz="2000" dirty="0" err="1"/>
              <a:t>fizice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timpul</a:t>
            </a:r>
            <a:r>
              <a:rPr lang="en-US" sz="2000" dirty="0"/>
              <a:t> </a:t>
            </a:r>
            <a:r>
              <a:rPr lang="en-US" sz="2000" dirty="0" err="1"/>
              <a:t>transmisiei</a:t>
            </a:r>
            <a:r>
              <a:rPr lang="en-US" sz="2000" dirty="0"/>
              <a:t>. </a:t>
            </a:r>
            <a:r>
              <a:rPr lang="en-US" sz="2000" dirty="0" err="1"/>
              <a:t>Dacă</a:t>
            </a:r>
            <a:r>
              <a:rPr lang="en-US" sz="2000" dirty="0"/>
              <a:t> un bit de date </a:t>
            </a:r>
            <a:r>
              <a:rPr lang="en-US" sz="2000" dirty="0" err="1"/>
              <a:t>este</a:t>
            </a:r>
            <a:r>
              <a:rPr lang="en-US" sz="2000" dirty="0"/>
              <a:t> 1, NRZI </a:t>
            </a:r>
            <a:r>
              <a:rPr lang="en-US" sz="2000" dirty="0" err="1"/>
              <a:t>trece</a:t>
            </a:r>
            <a:r>
              <a:rPr lang="en-US" sz="2000" dirty="0"/>
              <a:t> la </a:t>
            </a:r>
            <a:r>
              <a:rPr lang="en-US" sz="2000" dirty="0" err="1"/>
              <a:t>limita</a:t>
            </a:r>
            <a:r>
              <a:rPr lang="en-US" sz="2000" dirty="0"/>
              <a:t> </a:t>
            </a:r>
            <a:r>
              <a:rPr lang="en-US" sz="2000" dirty="0" err="1"/>
              <a:t>ceasului</a:t>
            </a:r>
            <a:r>
              <a:rPr lang="en-US" sz="2000" dirty="0"/>
              <a:t>. </a:t>
            </a:r>
            <a:r>
              <a:rPr lang="en-US" sz="2000" dirty="0" err="1"/>
              <a:t>Dacă</a:t>
            </a:r>
            <a:r>
              <a:rPr lang="en-US" sz="2000" dirty="0"/>
              <a:t> un bit de date </a:t>
            </a:r>
            <a:r>
              <a:rPr lang="en-US" sz="2000" dirty="0" err="1"/>
              <a:t>este</a:t>
            </a:r>
            <a:r>
              <a:rPr lang="en-US" sz="2000" dirty="0"/>
              <a:t> 0, nu </a:t>
            </a:r>
            <a:r>
              <a:rPr lang="en-US" sz="2000" dirty="0" err="1"/>
              <a:t>există</a:t>
            </a:r>
            <a:r>
              <a:rPr lang="en-US" sz="2000" dirty="0"/>
              <a:t> </a:t>
            </a:r>
            <a:r>
              <a:rPr lang="en-US" sz="2000" dirty="0" err="1"/>
              <a:t>nicio</a:t>
            </a:r>
            <a:r>
              <a:rPr lang="en-US" sz="2000" dirty="0"/>
              <a:t> </a:t>
            </a:r>
            <a:r>
              <a:rPr lang="en-US" sz="2000" dirty="0" err="1"/>
              <a:t>tranziţie</a:t>
            </a:r>
            <a:r>
              <a:rPr lang="en-US" sz="2000" dirty="0"/>
              <a:t>. NRZI poate </a:t>
            </a:r>
            <a:r>
              <a:rPr lang="en-US" sz="2000" dirty="0" err="1"/>
              <a:t>avea</a:t>
            </a:r>
            <a:r>
              <a:rPr lang="en-US" sz="2000" dirty="0"/>
              <a:t> </a:t>
            </a:r>
            <a:r>
              <a:rPr lang="en-US" sz="2000" dirty="0" err="1"/>
              <a:t>serii</a:t>
            </a:r>
            <a:r>
              <a:rPr lang="en-US" sz="2000" dirty="0"/>
              <a:t> lungi de 0 </a:t>
            </a:r>
            <a:r>
              <a:rPr lang="en-US" sz="2000" dirty="0" err="1"/>
              <a:t>sau</a:t>
            </a:r>
            <a:r>
              <a:rPr lang="en-US" sz="2000" dirty="0"/>
              <a:t> 1, </a:t>
            </a:r>
            <a:r>
              <a:rPr lang="en-US" sz="2000" dirty="0" err="1"/>
              <a:t>rezultând</a:t>
            </a:r>
            <a:r>
              <a:rPr lang="en-US" sz="2000" dirty="0"/>
              <a:t> </a:t>
            </a:r>
            <a:r>
              <a:rPr lang="en-US" sz="2000" dirty="0" err="1"/>
              <a:t>dificultăţi</a:t>
            </a:r>
            <a:r>
              <a:rPr lang="en-US" sz="2000" dirty="0"/>
              <a:t> de </a:t>
            </a:r>
            <a:r>
              <a:rPr lang="en-US" sz="2000" dirty="0" err="1"/>
              <a:t>recuperare</a:t>
            </a:r>
            <a:r>
              <a:rPr lang="en-US" sz="2000" dirty="0"/>
              <a:t> a </a:t>
            </a:r>
            <a:r>
              <a:rPr lang="en-US" sz="2000" dirty="0" err="1"/>
              <a:t>ceasului</a:t>
            </a:r>
            <a:r>
              <a:rPr lang="en-US" sz="2000" dirty="0"/>
              <a:t>;</a:t>
            </a:r>
          </a:p>
          <a:p>
            <a:pPr marL="285750" indent="-285750"/>
            <a:r>
              <a:rPr lang="en-US" sz="2000" dirty="0"/>
              <a:t>Trebuie </a:t>
            </a:r>
            <a:r>
              <a:rPr lang="en-US" sz="2000" dirty="0" err="1"/>
              <a:t>utilizat</a:t>
            </a:r>
            <a:r>
              <a:rPr lang="en-US" sz="2000" dirty="0"/>
              <a:t> un </a:t>
            </a:r>
            <a:r>
              <a:rPr lang="en-US" sz="2000" dirty="0" err="1"/>
              <a:t>mecanism</a:t>
            </a:r>
            <a:r>
              <a:rPr lang="en-US" sz="2000" dirty="0"/>
              <a:t> de </a:t>
            </a:r>
            <a:r>
              <a:rPr lang="en-US" sz="2000" dirty="0" err="1"/>
              <a:t>codificare</a:t>
            </a:r>
            <a:r>
              <a:rPr lang="en-US" sz="2000" dirty="0"/>
              <a:t> </a:t>
            </a:r>
            <a:r>
              <a:rPr lang="en-US" sz="2000" dirty="0" err="1"/>
              <a:t>suplimentar</a:t>
            </a:r>
            <a:r>
              <a:rPr lang="en-US" sz="2000" dirty="0"/>
              <a:t> pentru a </a:t>
            </a:r>
            <a:r>
              <a:rPr lang="en-US" sz="2000" dirty="0" err="1"/>
              <a:t>asigura</a:t>
            </a:r>
            <a:r>
              <a:rPr lang="en-US" sz="2000" dirty="0"/>
              <a:t> </a:t>
            </a:r>
            <a:r>
              <a:rPr lang="en-US" sz="2000" dirty="0" err="1"/>
              <a:t>recuperarea</a:t>
            </a:r>
            <a:r>
              <a:rPr lang="en-US" sz="2000" dirty="0"/>
              <a:t> </a:t>
            </a:r>
            <a:r>
              <a:rPr lang="en-US" sz="2000" dirty="0" err="1"/>
              <a:t>ceasului</a:t>
            </a:r>
            <a:r>
              <a:rPr lang="en-US" sz="2000" dirty="0"/>
              <a:t>. </a:t>
            </a:r>
            <a:r>
              <a:rPr lang="en-US" sz="2000" dirty="0" err="1"/>
              <a:t>Codificarea</a:t>
            </a:r>
            <a:r>
              <a:rPr lang="en-US" sz="2000" dirty="0"/>
              <a:t> cu </a:t>
            </a:r>
            <a:r>
              <a:rPr lang="en-US" sz="2000" dirty="0" err="1"/>
              <a:t>lungime</a:t>
            </a:r>
            <a:r>
              <a:rPr lang="en-US" sz="2000" dirty="0"/>
              <a:t> de </a:t>
            </a:r>
            <a:r>
              <a:rPr lang="en-US" sz="2000" dirty="0" err="1"/>
              <a:t>rulare</a:t>
            </a:r>
            <a:r>
              <a:rPr lang="en-US" sz="2000" dirty="0"/>
              <a:t> </a:t>
            </a:r>
            <a:r>
              <a:rPr lang="en-US" sz="2000" dirty="0" err="1"/>
              <a:t>limitată</a:t>
            </a:r>
            <a:r>
              <a:rPr lang="en-US" sz="2000" dirty="0"/>
              <a:t> (RLL), cum </a:t>
            </a:r>
            <a:r>
              <a:rPr lang="en-US" sz="2000" dirty="0" err="1"/>
              <a:t>ar</a:t>
            </a:r>
            <a:r>
              <a:rPr lang="en-US" sz="2000" dirty="0"/>
              <a:t> fi </a:t>
            </a:r>
            <a:r>
              <a:rPr lang="en-US" sz="2000" dirty="0" err="1"/>
              <a:t>cea</a:t>
            </a:r>
            <a:r>
              <a:rPr lang="en-US" sz="2000" dirty="0"/>
              <a:t> </a:t>
            </a:r>
            <a:r>
              <a:rPr lang="en-US" sz="2000" dirty="0" err="1"/>
              <a:t>utilizată</a:t>
            </a:r>
            <a:r>
              <a:rPr lang="en-US" sz="2000" dirty="0"/>
              <a:t> cu </a:t>
            </a:r>
            <a:r>
              <a:rPr lang="en-US" sz="2000" dirty="0" err="1"/>
              <a:t>dispozitivele</a:t>
            </a:r>
            <a:r>
              <a:rPr lang="en-US" sz="2000" dirty="0"/>
              <a:t> de </a:t>
            </a:r>
            <a:r>
              <a:rPr lang="en-US" sz="2000" dirty="0" err="1"/>
              <a:t>stocare</a:t>
            </a:r>
            <a:r>
              <a:rPr lang="en-US" sz="2000" dirty="0"/>
              <a:t> pe disc magnetic,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preferată</a:t>
            </a:r>
            <a:r>
              <a:rPr lang="en-US" sz="2000" dirty="0"/>
              <a:t> </a:t>
            </a:r>
            <a:r>
              <a:rPr lang="en-US" sz="2000" dirty="0" err="1"/>
              <a:t>faţă</a:t>
            </a:r>
            <a:r>
              <a:rPr lang="en-US" sz="2000" dirty="0"/>
              <a:t> de </a:t>
            </a:r>
            <a:r>
              <a:rPr lang="en-US" sz="2000" dirty="0" err="1"/>
              <a:t>umplerea</a:t>
            </a:r>
            <a:r>
              <a:rPr lang="en-US" sz="2000" dirty="0"/>
              <a:t> </a:t>
            </a:r>
            <a:r>
              <a:rPr lang="en-US" sz="2000" dirty="0" err="1"/>
              <a:t>bitului</a:t>
            </a:r>
            <a:r>
              <a:rPr lang="en-US" sz="2000" dirty="0"/>
              <a:t> Universal Serial Bus (USB), </a:t>
            </a:r>
            <a:r>
              <a:rPr lang="en-US" sz="2000" dirty="0" err="1"/>
              <a:t>ceea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en-US" sz="2000" dirty="0"/>
              <a:t> duce </a:t>
            </a:r>
            <a:r>
              <a:rPr lang="en-US" sz="2000" dirty="0" err="1"/>
              <a:t>adesea</a:t>
            </a:r>
            <a:r>
              <a:rPr lang="en-US" sz="2000" dirty="0"/>
              <a:t> la rate </a:t>
            </a:r>
            <a:r>
              <a:rPr lang="en-US" sz="2000" dirty="0" err="1"/>
              <a:t>variabile</a:t>
            </a:r>
            <a:r>
              <a:rPr lang="en-US" sz="2000" dirty="0"/>
              <a:t> de transfer de date (DTR). </a:t>
            </a:r>
          </a:p>
        </p:txBody>
      </p:sp>
      <p:pic>
        <p:nvPicPr>
          <p:cNvPr id="4" name="Screenshot 2021-01-16 at 00.24.07.png" descr="Screenshot 2021-01-16 at 00.24.07.png">
            <a:extLst>
              <a:ext uri="{FF2B5EF4-FFF2-40B4-BE49-F238E27FC236}">
                <a16:creationId xmlns:a16="http://schemas.microsoft.com/office/drawing/2014/main" id="{491B9649-8CFA-205F-FC51-DB89C89C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67" y="2412694"/>
            <a:ext cx="5859734" cy="3797229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77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Codificare</a:t>
            </a:r>
            <a:r>
              <a:rPr lang="en-US" dirty="0"/>
              <a:t> Manchester IEEE 802.3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06766"/>
            <a:ext cx="6372808" cy="5035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dirty="0" err="1"/>
              <a:t>Codificarea</a:t>
            </a:r>
            <a:r>
              <a:rPr lang="en-US" sz="1800" dirty="0"/>
              <a:t> Manchester </a:t>
            </a:r>
            <a:r>
              <a:rPr lang="en-US" sz="1800" dirty="0" err="1"/>
              <a:t>este</a:t>
            </a:r>
            <a:r>
              <a:rPr lang="en-US" sz="1800" dirty="0"/>
              <a:t> un </a:t>
            </a:r>
            <a:r>
              <a:rPr lang="en-US" sz="1800" dirty="0" err="1"/>
              <a:t>caz</a:t>
            </a:r>
            <a:r>
              <a:rPr lang="en-US" sz="1800" dirty="0"/>
              <a:t> special de </a:t>
            </a:r>
            <a:r>
              <a:rPr lang="en-US" sz="1800" dirty="0" err="1"/>
              <a:t>tastare</a:t>
            </a:r>
            <a:r>
              <a:rPr lang="en-US" sz="1800" dirty="0"/>
              <a:t> </a:t>
            </a:r>
            <a:r>
              <a:rPr lang="en-US" sz="1800" dirty="0" err="1"/>
              <a:t>binară</a:t>
            </a:r>
            <a:r>
              <a:rPr lang="en-US" sz="1800" dirty="0"/>
              <a:t> de </a:t>
            </a:r>
            <a:r>
              <a:rPr lang="en-US" sz="1800" dirty="0" err="1"/>
              <a:t>fază</a:t>
            </a:r>
            <a:r>
              <a:rPr lang="en-US" sz="1800" dirty="0"/>
              <a:t> (BPSK), </a:t>
            </a:r>
            <a:r>
              <a:rPr lang="en-US" sz="1800" dirty="0" err="1"/>
              <a:t>în</a:t>
            </a:r>
            <a:r>
              <a:rPr lang="en-US" sz="1800" dirty="0"/>
              <a:t> care </a:t>
            </a:r>
            <a:r>
              <a:rPr lang="en-US" sz="1800" dirty="0" err="1"/>
              <a:t>datele</a:t>
            </a:r>
            <a:r>
              <a:rPr lang="en-US" sz="1800" dirty="0"/>
              <a:t> </a:t>
            </a:r>
            <a:r>
              <a:rPr lang="en-US" sz="1800" dirty="0" err="1"/>
              <a:t>controlează</a:t>
            </a:r>
            <a:r>
              <a:rPr lang="en-US" sz="1800" dirty="0"/>
              <a:t> </a:t>
            </a:r>
            <a:r>
              <a:rPr lang="en-US" sz="1800" dirty="0" err="1"/>
              <a:t>faza</a:t>
            </a:r>
            <a:r>
              <a:rPr lang="en-US" sz="1800" dirty="0"/>
              <a:t> </a:t>
            </a:r>
            <a:r>
              <a:rPr lang="en-US" sz="1800" dirty="0" err="1"/>
              <a:t>unui</a:t>
            </a:r>
            <a:r>
              <a:rPr lang="en-US" sz="1800" dirty="0"/>
              <a:t> </a:t>
            </a:r>
            <a:r>
              <a:rPr lang="en-US" sz="1800" dirty="0" err="1"/>
              <a:t>purtător</a:t>
            </a:r>
            <a:r>
              <a:rPr lang="en-US" sz="1800" dirty="0"/>
              <a:t> de </a:t>
            </a:r>
            <a:r>
              <a:rPr lang="en-US" sz="1800" dirty="0" err="1"/>
              <a:t>undă</a:t>
            </a:r>
            <a:r>
              <a:rPr lang="en-US" sz="1800" dirty="0"/>
              <a:t> </a:t>
            </a:r>
            <a:r>
              <a:rPr lang="en-US" sz="1800" dirty="0" err="1"/>
              <a:t>pătrată</a:t>
            </a:r>
            <a:r>
              <a:rPr lang="en-US" sz="1800" dirty="0"/>
              <a:t> a </a:t>
            </a:r>
            <a:r>
              <a:rPr lang="en-US" sz="1800" dirty="0" err="1"/>
              <a:t>cărui</a:t>
            </a:r>
            <a:r>
              <a:rPr lang="en-US" sz="1800" dirty="0"/>
              <a:t> </a:t>
            </a:r>
            <a:r>
              <a:rPr lang="en-US" sz="1800" dirty="0" err="1"/>
              <a:t>frecvenţă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rata de date. </a:t>
            </a:r>
            <a:r>
              <a:rPr lang="en-US" sz="1800" dirty="0" err="1"/>
              <a:t>Codul</a:t>
            </a:r>
            <a:r>
              <a:rPr lang="en-US" sz="1800" dirty="0"/>
              <a:t> Manchester </a:t>
            </a:r>
            <a:r>
              <a:rPr lang="en-US" sz="1800" dirty="0" err="1"/>
              <a:t>asigură</a:t>
            </a:r>
            <a:r>
              <a:rPr lang="en-US" sz="1800" dirty="0"/>
              <a:t> </a:t>
            </a:r>
            <a:r>
              <a:rPr lang="en-US" sz="1800" dirty="0" err="1"/>
              <a:t>tranziţii</a:t>
            </a:r>
            <a:r>
              <a:rPr lang="en-US" sz="1800" dirty="0"/>
              <a:t> </a:t>
            </a:r>
            <a:r>
              <a:rPr lang="en-US" sz="1800" dirty="0" err="1"/>
              <a:t>frecvente</a:t>
            </a:r>
            <a:r>
              <a:rPr lang="en-US" sz="1800" dirty="0"/>
              <a:t> de </a:t>
            </a:r>
            <a:r>
              <a:rPr lang="en-US" sz="1800" dirty="0" err="1"/>
              <a:t>tensiune</a:t>
            </a:r>
            <a:r>
              <a:rPr lang="en-US" sz="1800" dirty="0"/>
              <a:t> de </a:t>
            </a:r>
            <a:r>
              <a:rPr lang="en-US" sz="1800" dirty="0" err="1"/>
              <a:t>linie</a:t>
            </a:r>
            <a:r>
              <a:rPr lang="en-US" sz="1800" dirty="0"/>
              <a:t>, direct </a:t>
            </a:r>
            <a:r>
              <a:rPr lang="en-US" sz="1800" dirty="0" err="1"/>
              <a:t>proporţionale</a:t>
            </a:r>
            <a:r>
              <a:rPr lang="en-US" sz="1800" dirty="0"/>
              <a:t> cu rata de </a:t>
            </a:r>
            <a:r>
              <a:rPr lang="en-US" sz="1800" dirty="0" err="1"/>
              <a:t>ceas</a:t>
            </a:r>
            <a:r>
              <a:rPr lang="en-US" sz="1800" dirty="0"/>
              <a:t>; </a:t>
            </a:r>
            <a:r>
              <a:rPr lang="en-US" sz="1800" dirty="0" err="1"/>
              <a:t>acest</a:t>
            </a:r>
            <a:r>
              <a:rPr lang="en-US" sz="1800" dirty="0"/>
              <a:t> </a:t>
            </a:r>
            <a:r>
              <a:rPr lang="en-US" sz="1800" dirty="0" err="1"/>
              <a:t>lucru</a:t>
            </a:r>
            <a:r>
              <a:rPr lang="en-US" sz="1800" dirty="0"/>
              <a:t> </a:t>
            </a:r>
            <a:r>
              <a:rPr lang="en-US" sz="1800" dirty="0" err="1"/>
              <a:t>ajută</a:t>
            </a:r>
            <a:r>
              <a:rPr lang="en-US" sz="1800" dirty="0"/>
              <a:t> la </a:t>
            </a:r>
            <a:r>
              <a:rPr lang="en-US" sz="1800" dirty="0" err="1"/>
              <a:t>recuperarea</a:t>
            </a:r>
            <a:r>
              <a:rPr lang="en-US" sz="1800" dirty="0"/>
              <a:t> </a:t>
            </a:r>
            <a:r>
              <a:rPr lang="en-US" sz="1800" dirty="0" err="1"/>
              <a:t>ceasului</a:t>
            </a:r>
            <a:r>
              <a:rPr lang="en-US" sz="1800" dirty="0"/>
              <a:t>. Componenta DC a </a:t>
            </a:r>
            <a:r>
              <a:rPr lang="en-US" sz="1800" dirty="0" err="1"/>
              <a:t>semnalului</a:t>
            </a:r>
            <a:r>
              <a:rPr lang="en-US" sz="1800" dirty="0"/>
              <a:t> </a:t>
            </a:r>
            <a:r>
              <a:rPr lang="en-US" sz="1800" dirty="0" err="1"/>
              <a:t>codat</a:t>
            </a:r>
            <a:r>
              <a:rPr lang="en-US" sz="1800" dirty="0"/>
              <a:t> nu </a:t>
            </a:r>
            <a:r>
              <a:rPr lang="en-US" sz="1800" dirty="0" err="1"/>
              <a:t>depinde</a:t>
            </a:r>
            <a:r>
              <a:rPr lang="en-US" sz="1800" dirty="0"/>
              <a:t> de date </a:t>
            </a:r>
            <a:r>
              <a:rPr lang="en-US" sz="1800" dirty="0" err="1"/>
              <a:t>şi</a:t>
            </a:r>
            <a:r>
              <a:rPr lang="en-US" sz="1800" dirty="0"/>
              <a:t>, </a:t>
            </a:r>
            <a:r>
              <a:rPr lang="en-US" sz="1800" dirty="0" err="1"/>
              <a:t>prin</a:t>
            </a:r>
            <a:r>
              <a:rPr lang="en-US" sz="1800" dirty="0"/>
              <a:t> </a:t>
            </a:r>
            <a:r>
              <a:rPr lang="en-US" sz="1800" dirty="0" err="1"/>
              <a:t>urmare</a:t>
            </a:r>
            <a:r>
              <a:rPr lang="en-US" sz="1800" dirty="0"/>
              <a:t>, nu </a:t>
            </a:r>
            <a:r>
              <a:rPr lang="en-US" sz="1800" dirty="0" err="1"/>
              <a:t>conţine</a:t>
            </a:r>
            <a:r>
              <a:rPr lang="en-US" sz="1800" dirty="0"/>
              <a:t> </a:t>
            </a:r>
            <a:r>
              <a:rPr lang="en-US" sz="1800" dirty="0" err="1"/>
              <a:t>informaţii</a:t>
            </a:r>
            <a:r>
              <a:rPr lang="en-US" sz="1800" dirty="0"/>
              <a:t>. </a:t>
            </a:r>
            <a:r>
              <a:rPr lang="en-US" sz="1800" dirty="0" err="1"/>
              <a:t>Prin</a:t>
            </a:r>
            <a:r>
              <a:rPr lang="en-US" sz="1800" dirty="0"/>
              <a:t> </a:t>
            </a:r>
            <a:r>
              <a:rPr lang="en-US" sz="1800" dirty="0" err="1"/>
              <a:t>urmare</a:t>
            </a:r>
            <a:r>
              <a:rPr lang="en-US" sz="1800" dirty="0"/>
              <a:t>, </a:t>
            </a:r>
            <a:r>
              <a:rPr lang="en-US" sz="1800" dirty="0" err="1"/>
              <a:t>conexiunile</a:t>
            </a:r>
            <a:r>
              <a:rPr lang="en-US" sz="1800" dirty="0"/>
              <a:t> pot fi </a:t>
            </a:r>
            <a:r>
              <a:rPr lang="en-US" sz="1800" dirty="0" err="1"/>
              <a:t>cuplate</a:t>
            </a:r>
            <a:r>
              <a:rPr lang="en-US" sz="1800" dirty="0"/>
              <a:t> </a:t>
            </a:r>
            <a:r>
              <a:rPr lang="en-US" sz="1800" dirty="0" err="1"/>
              <a:t>inductiv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capacitiv</a:t>
            </a:r>
            <a:r>
              <a:rPr lang="en-US" sz="1800" dirty="0"/>
              <a:t>, </a:t>
            </a:r>
            <a:r>
              <a:rPr lang="en-US" sz="1800" dirty="0" err="1"/>
              <a:t>permiţând</a:t>
            </a:r>
            <a:r>
              <a:rPr lang="en-US" sz="1800" dirty="0"/>
              <a:t> ca </a:t>
            </a:r>
            <a:r>
              <a:rPr lang="en-US" sz="1800" dirty="0" err="1"/>
              <a:t>semnalul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fie </a:t>
            </a:r>
            <a:r>
              <a:rPr lang="en-US" sz="1800" dirty="0" err="1"/>
              <a:t>transmis</a:t>
            </a:r>
            <a:r>
              <a:rPr lang="en-US" sz="1800" dirty="0"/>
              <a:t> in mod </a:t>
            </a:r>
            <a:r>
              <a:rPr lang="en-US" sz="1800" dirty="0" err="1"/>
              <a:t>convenabil</a:t>
            </a:r>
            <a:r>
              <a:rPr lang="en-US" sz="1800" dirty="0"/>
              <a:t> </a:t>
            </a:r>
            <a:r>
              <a:rPr lang="en-US" sz="1800" dirty="0" err="1"/>
              <a:t>prin</a:t>
            </a:r>
            <a:r>
              <a:rPr lang="en-US" sz="1800" dirty="0"/>
              <a:t> </a:t>
            </a:r>
            <a:r>
              <a:rPr lang="en-US" sz="1800" dirty="0" err="1"/>
              <a:t>medii</a:t>
            </a:r>
            <a:r>
              <a:rPr lang="en-US" sz="1800" dirty="0"/>
              <a:t> </a:t>
            </a:r>
            <a:r>
              <a:rPr lang="en-US" sz="1800" dirty="0" err="1"/>
              <a:t>izolate</a:t>
            </a:r>
            <a:r>
              <a:rPr lang="en-US" sz="1800" dirty="0"/>
              <a:t> galvanic (de </a:t>
            </a:r>
            <a:r>
              <a:rPr lang="en-US" sz="1800" dirty="0" err="1"/>
              <a:t>exemplu</a:t>
            </a:r>
            <a:r>
              <a:rPr lang="en-US" sz="1800" dirty="0"/>
              <a:t>, Ethernet) </a:t>
            </a:r>
            <a:r>
              <a:rPr lang="en-US" sz="1800" dirty="0" err="1"/>
              <a:t>utilizând</a:t>
            </a:r>
            <a:r>
              <a:rPr lang="en-US" sz="1800" dirty="0"/>
              <a:t> un </a:t>
            </a:r>
            <a:r>
              <a:rPr lang="en-US" sz="1800" dirty="0" err="1"/>
              <a:t>izolator</a:t>
            </a:r>
            <a:r>
              <a:rPr lang="en-US" sz="1800" dirty="0"/>
              <a:t> de </a:t>
            </a:r>
            <a:r>
              <a:rPr lang="en-US" sz="1800" dirty="0" err="1"/>
              <a:t>reţea</a:t>
            </a:r>
            <a:r>
              <a:rPr lang="en-US" sz="1800" dirty="0"/>
              <a:t> - un </a:t>
            </a:r>
            <a:r>
              <a:rPr lang="en-US" sz="1800" dirty="0" err="1"/>
              <a:t>transformator</a:t>
            </a:r>
            <a:r>
              <a:rPr lang="en-US" sz="1800" dirty="0"/>
              <a:t> de </a:t>
            </a:r>
            <a:r>
              <a:rPr lang="en-US" sz="1800" dirty="0" err="1"/>
              <a:t>izolare</a:t>
            </a:r>
            <a:r>
              <a:rPr lang="en-US" sz="1800" dirty="0"/>
              <a:t> </a:t>
            </a:r>
            <a:r>
              <a:rPr lang="en-US" sz="1800" dirty="0" err="1"/>
              <a:t>simplu</a:t>
            </a:r>
            <a:r>
              <a:rPr lang="en-US" sz="1800" dirty="0"/>
              <a:t> </a:t>
            </a:r>
            <a:r>
              <a:rPr lang="en-US" sz="1800" dirty="0" err="1"/>
              <a:t>unu</a:t>
            </a:r>
            <a:r>
              <a:rPr lang="en-US" sz="1800" dirty="0"/>
              <a:t> la </a:t>
            </a:r>
            <a:r>
              <a:rPr lang="en-US" sz="1800" dirty="0" err="1"/>
              <a:t>unu</a:t>
            </a:r>
            <a:r>
              <a:rPr lang="en-US" sz="1800" dirty="0"/>
              <a:t> care nu poate </a:t>
            </a:r>
            <a:r>
              <a:rPr lang="en-US" sz="1800" dirty="0" err="1"/>
              <a:t>transmite</a:t>
            </a:r>
            <a:r>
              <a:rPr lang="en-US" sz="1800" dirty="0"/>
              <a:t> o </a:t>
            </a:r>
            <a:r>
              <a:rPr lang="en-US" sz="1800" dirty="0" err="1"/>
              <a:t>componentă</a:t>
            </a:r>
            <a:r>
              <a:rPr lang="en-US" sz="1800" dirty="0"/>
              <a:t> DC;</a:t>
            </a:r>
          </a:p>
          <a:p>
            <a:pPr marL="285750" indent="-285750"/>
            <a:r>
              <a:rPr lang="en-US" sz="1800" dirty="0" err="1"/>
              <a:t>Codificarea</a:t>
            </a:r>
            <a:r>
              <a:rPr lang="en-US" sz="1800" dirty="0"/>
              <a:t> Manchester introduce </a:t>
            </a:r>
            <a:r>
              <a:rPr lang="en-US" sz="1800" dirty="0" err="1"/>
              <a:t>unele</a:t>
            </a:r>
            <a:r>
              <a:rPr lang="en-US" sz="1800" dirty="0"/>
              <a:t> </a:t>
            </a:r>
            <a:r>
              <a:rPr lang="en-US" sz="1800" dirty="0" err="1"/>
              <a:t>probleme</a:t>
            </a:r>
            <a:r>
              <a:rPr lang="en-US" sz="1800" dirty="0"/>
              <a:t> </a:t>
            </a:r>
            <a:r>
              <a:rPr lang="en-US" sz="1800" dirty="0" err="1"/>
              <a:t>dificile</a:t>
            </a:r>
            <a:r>
              <a:rPr lang="en-US" sz="1800" dirty="0"/>
              <a:t> legate de </a:t>
            </a:r>
            <a:r>
              <a:rPr lang="en-US" sz="1800" dirty="0" err="1"/>
              <a:t>frecvenţă</a:t>
            </a:r>
            <a:r>
              <a:rPr lang="en-US" sz="1800" dirty="0"/>
              <a:t>, care o fac </a:t>
            </a:r>
            <a:r>
              <a:rPr lang="en-US" sz="1800" dirty="0" err="1"/>
              <a:t>inadecvată</a:t>
            </a:r>
            <a:r>
              <a:rPr lang="en-US" sz="1800" dirty="0"/>
              <a:t> pentru </a:t>
            </a:r>
            <a:r>
              <a:rPr lang="en-US" sz="1800" dirty="0" err="1"/>
              <a:t>utilizare</a:t>
            </a:r>
            <a:r>
              <a:rPr lang="en-US" sz="1800" dirty="0"/>
              <a:t> la rate de date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mari</a:t>
            </a:r>
            <a:r>
              <a:rPr lang="en-US" sz="1800" dirty="0"/>
              <a:t>. </a:t>
            </a:r>
            <a:r>
              <a:rPr lang="en-US" sz="1800" dirty="0" err="1"/>
              <a:t>Există</a:t>
            </a:r>
            <a:r>
              <a:rPr lang="en-US" sz="1800" dirty="0"/>
              <a:t> </a:t>
            </a:r>
            <a:r>
              <a:rPr lang="en-US" sz="1800" dirty="0" err="1"/>
              <a:t>coduri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complexe</a:t>
            </a:r>
            <a:r>
              <a:rPr lang="en-US" sz="1800" dirty="0"/>
              <a:t>, cum </a:t>
            </a:r>
            <a:r>
              <a:rPr lang="en-US" sz="1800" dirty="0" err="1"/>
              <a:t>ar</a:t>
            </a:r>
            <a:r>
              <a:rPr lang="en-US" sz="1800" dirty="0"/>
              <a:t> fi </a:t>
            </a:r>
            <a:r>
              <a:rPr lang="en-US" sz="1800" dirty="0" err="1"/>
              <a:t>codificarea</a:t>
            </a:r>
            <a:r>
              <a:rPr lang="en-US" sz="1800" dirty="0"/>
              <a:t> 8B / 10B, care </a:t>
            </a:r>
            <a:r>
              <a:rPr lang="en-US" sz="1800" dirty="0" err="1"/>
              <a:t>utilizează</a:t>
            </a:r>
            <a:r>
              <a:rPr lang="en-US" sz="1800" dirty="0"/>
              <a:t> o </a:t>
            </a:r>
            <a:r>
              <a:rPr lang="en-US" sz="1800" dirty="0" err="1"/>
              <a:t>lăţime</a:t>
            </a:r>
            <a:r>
              <a:rPr lang="en-US" sz="1800" dirty="0"/>
              <a:t> de </a:t>
            </a:r>
            <a:r>
              <a:rPr lang="en-US" sz="1800" dirty="0" err="1"/>
              <a:t>bandă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mică</a:t>
            </a:r>
            <a:r>
              <a:rPr lang="en-US" sz="1800" dirty="0"/>
              <a:t> pentru a </a:t>
            </a:r>
            <a:r>
              <a:rPr lang="en-US" sz="1800" dirty="0" err="1"/>
              <a:t>atinge</a:t>
            </a:r>
            <a:r>
              <a:rPr lang="en-US" sz="1800" dirty="0"/>
              <a:t> </a:t>
            </a:r>
            <a:r>
              <a:rPr lang="en-US" sz="1800" dirty="0" err="1"/>
              <a:t>aceeaşi</a:t>
            </a:r>
            <a:r>
              <a:rPr lang="en-US" sz="1800" dirty="0"/>
              <a:t> </a:t>
            </a:r>
            <a:r>
              <a:rPr lang="en-US" sz="1800" dirty="0" err="1"/>
              <a:t>viteză</a:t>
            </a:r>
            <a:r>
              <a:rPr lang="en-US" sz="1800" dirty="0"/>
              <a:t> de date, </a:t>
            </a:r>
            <a:r>
              <a:rPr lang="en-US" sz="1800" dirty="0" err="1"/>
              <a:t>dar</a:t>
            </a:r>
            <a:r>
              <a:rPr lang="en-US" sz="1800" dirty="0"/>
              <a:t> pot fi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puţin</a:t>
            </a:r>
            <a:r>
              <a:rPr lang="en-US" sz="1800" dirty="0"/>
              <a:t> </a:t>
            </a:r>
            <a:r>
              <a:rPr lang="en-US" sz="1800" dirty="0" err="1"/>
              <a:t>tolerante</a:t>
            </a:r>
            <a:r>
              <a:rPr lang="en-US" sz="1800" dirty="0"/>
              <a:t> la </a:t>
            </a:r>
            <a:r>
              <a:rPr lang="en-US" sz="1800" dirty="0" err="1"/>
              <a:t>erorile</a:t>
            </a:r>
            <a:r>
              <a:rPr lang="en-US" sz="1800" dirty="0"/>
              <a:t> de </a:t>
            </a:r>
            <a:r>
              <a:rPr lang="en-US" sz="1800" dirty="0" err="1"/>
              <a:t>frecvenţă</a:t>
            </a:r>
            <a:r>
              <a:rPr lang="en-US" sz="1800" dirty="0"/>
              <a:t> </a:t>
            </a:r>
            <a:r>
              <a:rPr lang="en-US" sz="1800" dirty="0" err="1"/>
              <a:t>şi</a:t>
            </a:r>
            <a:r>
              <a:rPr lang="en-US" sz="1800" dirty="0"/>
              <a:t> la </a:t>
            </a:r>
            <a:r>
              <a:rPr lang="en-US" sz="1800" dirty="0" err="1"/>
              <a:t>jitterul</a:t>
            </a:r>
            <a:r>
              <a:rPr lang="en-US" sz="1800" dirty="0"/>
              <a:t> din </a:t>
            </a:r>
            <a:r>
              <a:rPr lang="en-US" sz="1800" dirty="0" err="1"/>
              <a:t>ceasurile</a:t>
            </a:r>
            <a:r>
              <a:rPr lang="en-US" sz="1800" dirty="0"/>
              <a:t> de </a:t>
            </a:r>
            <a:r>
              <a:rPr lang="en-US" sz="1800" dirty="0" err="1"/>
              <a:t>referinţă</a:t>
            </a:r>
            <a:r>
              <a:rPr lang="en-US" sz="1800" dirty="0"/>
              <a:t> ale </a:t>
            </a:r>
            <a:r>
              <a:rPr lang="en-US" sz="1800" dirty="0" err="1"/>
              <a:t>emiţătorului</a:t>
            </a:r>
            <a:r>
              <a:rPr lang="en-US" sz="1800" dirty="0"/>
              <a:t> </a:t>
            </a:r>
            <a:r>
              <a:rPr lang="en-US" sz="1800" dirty="0" err="1"/>
              <a:t>şi</a:t>
            </a:r>
            <a:r>
              <a:rPr lang="en-US" sz="1800" dirty="0"/>
              <a:t> </a:t>
            </a:r>
            <a:r>
              <a:rPr lang="en-US" sz="1800" dirty="0" err="1"/>
              <a:t>receptorului</a:t>
            </a:r>
            <a:r>
              <a:rPr lang="en-US" sz="1800" dirty="0"/>
              <a:t>. </a:t>
            </a:r>
          </a:p>
        </p:txBody>
      </p:sp>
      <p:pic>
        <p:nvPicPr>
          <p:cNvPr id="3" name="Screenshot 2021-01-16 at 00.27.30.png" descr="Screenshot 2021-01-16 at 00.27.30.png">
            <a:extLst>
              <a:ext uri="{FF2B5EF4-FFF2-40B4-BE49-F238E27FC236}">
                <a16:creationId xmlns:a16="http://schemas.microsoft.com/office/drawing/2014/main" id="{CF8FCA73-7221-BF43-D017-7DD5994B6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97" y="2346592"/>
            <a:ext cx="5980903" cy="3758977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84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Codificare</a:t>
            </a:r>
            <a:r>
              <a:rPr lang="en-US" dirty="0"/>
              <a:t> Manchester </a:t>
            </a:r>
            <a:r>
              <a:rPr lang="en-US" dirty="0" err="1"/>
              <a:t>diferențial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06766"/>
            <a:ext cx="7061812" cy="5035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Codificarea</a:t>
            </a:r>
            <a:r>
              <a:rPr lang="en-US" sz="1800" dirty="0"/>
              <a:t> </a:t>
            </a:r>
            <a:r>
              <a:rPr lang="en-US" sz="1800" dirty="0" err="1"/>
              <a:t>diferenţială</a:t>
            </a:r>
            <a:r>
              <a:rPr lang="en-US" sz="1800" dirty="0"/>
              <a:t> Manchester are </a:t>
            </a:r>
            <a:r>
              <a:rPr lang="en-US" sz="1800" dirty="0" err="1"/>
              <a:t>următoarele</a:t>
            </a:r>
            <a:r>
              <a:rPr lang="en-US" sz="1800" dirty="0"/>
              <a:t> </a:t>
            </a:r>
            <a:r>
              <a:rPr lang="en-US" sz="1800" dirty="0" err="1"/>
              <a:t>avantaje</a:t>
            </a:r>
            <a:r>
              <a:rPr lang="en-US" sz="1800" dirty="0"/>
              <a:t> </a:t>
            </a:r>
            <a:r>
              <a:rPr lang="en-US" sz="1800" dirty="0" err="1"/>
              <a:t>faţă</a:t>
            </a:r>
            <a:r>
              <a:rPr lang="en-US" sz="1800" dirty="0"/>
              <a:t> de </a:t>
            </a:r>
            <a:r>
              <a:rPr lang="en-US" sz="1800" dirty="0" err="1"/>
              <a:t>alte</a:t>
            </a:r>
            <a:r>
              <a:rPr lang="en-US" sz="1800" dirty="0"/>
              <a:t> </a:t>
            </a:r>
            <a:r>
              <a:rPr lang="en-US" sz="1800" dirty="0" err="1"/>
              <a:t>coduri</a:t>
            </a:r>
            <a:r>
              <a:rPr lang="en-US" sz="1800" dirty="0"/>
              <a:t> de </a:t>
            </a:r>
            <a:r>
              <a:rPr lang="en-US" sz="1800" dirty="0" err="1"/>
              <a:t>linie</a:t>
            </a:r>
            <a:r>
              <a:rPr lang="en-US" sz="1800" dirty="0"/>
              <a:t>: </a:t>
            </a:r>
          </a:p>
          <a:p>
            <a:pPr marL="285750" indent="-285750"/>
            <a:r>
              <a:rPr lang="en-US" sz="1800" dirty="0"/>
              <a:t>O </a:t>
            </a:r>
            <a:r>
              <a:rPr lang="en-US" sz="1800" dirty="0" err="1"/>
              <a:t>tranziţie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garantată</a:t>
            </a:r>
            <a:r>
              <a:rPr lang="en-US" sz="1800" dirty="0"/>
              <a:t> </a:t>
            </a:r>
            <a:r>
              <a:rPr lang="en-US" sz="1800" dirty="0" err="1"/>
              <a:t>cel</a:t>
            </a:r>
            <a:r>
              <a:rPr lang="en-US" sz="1800" dirty="0"/>
              <a:t> </a:t>
            </a:r>
            <a:r>
              <a:rPr lang="en-US" sz="1800" dirty="0" err="1"/>
              <a:t>puţin</a:t>
            </a:r>
            <a:r>
              <a:rPr lang="en-US" sz="1800" dirty="0"/>
              <a:t> o </a:t>
            </a:r>
            <a:r>
              <a:rPr lang="en-US" sz="1800" dirty="0" err="1"/>
              <a:t>dată</a:t>
            </a:r>
            <a:r>
              <a:rPr lang="en-US" sz="1800" dirty="0"/>
              <a:t> la </a:t>
            </a:r>
            <a:r>
              <a:rPr lang="en-US" sz="1800" dirty="0" err="1"/>
              <a:t>fiecare</a:t>
            </a:r>
            <a:r>
              <a:rPr lang="en-US" sz="1800" dirty="0"/>
              <a:t> bit, pentru </a:t>
            </a:r>
            <a:r>
              <a:rPr lang="en-US" sz="1800" dirty="0" err="1"/>
              <a:t>recuperarea</a:t>
            </a:r>
            <a:r>
              <a:rPr lang="en-US" sz="1800" dirty="0"/>
              <a:t> </a:t>
            </a:r>
            <a:r>
              <a:rPr lang="en-US" sz="1800" dirty="0" err="1"/>
              <a:t>robustă</a:t>
            </a:r>
            <a:r>
              <a:rPr lang="en-US" sz="1800" dirty="0"/>
              <a:t> a </a:t>
            </a:r>
            <a:r>
              <a:rPr lang="en-US" sz="1800" dirty="0" err="1"/>
              <a:t>ceasului</a:t>
            </a:r>
            <a:r>
              <a:rPr lang="en-US" sz="1800" dirty="0"/>
              <a:t>;</a:t>
            </a:r>
          </a:p>
          <a:p>
            <a:pPr marL="285750" indent="-285750"/>
            <a:r>
              <a:rPr lang="en-US" sz="1800" dirty="0" err="1"/>
              <a:t>Într</a:t>
            </a:r>
            <a:r>
              <a:rPr lang="en-US" sz="1800" dirty="0"/>
              <a:t>-un </a:t>
            </a:r>
            <a:r>
              <a:rPr lang="en-US" sz="1800" dirty="0" err="1"/>
              <a:t>mediu</a:t>
            </a:r>
            <a:r>
              <a:rPr lang="en-US" sz="1800" dirty="0"/>
              <a:t> </a:t>
            </a:r>
            <a:r>
              <a:rPr lang="en-US" sz="1800" dirty="0" err="1"/>
              <a:t>zgomotos</a:t>
            </a:r>
            <a:r>
              <a:rPr lang="en-US" sz="1800" dirty="0"/>
              <a:t>, </a:t>
            </a:r>
            <a:r>
              <a:rPr lang="en-US" sz="1800" dirty="0" err="1"/>
              <a:t>detectarea</a:t>
            </a:r>
            <a:r>
              <a:rPr lang="en-US" sz="1800" dirty="0"/>
              <a:t> </a:t>
            </a:r>
            <a:r>
              <a:rPr lang="en-US" sz="1800" dirty="0" err="1"/>
              <a:t>tranziţiilor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puţin</a:t>
            </a:r>
            <a:r>
              <a:rPr lang="en-US" sz="1800" dirty="0"/>
              <a:t> </a:t>
            </a:r>
            <a:r>
              <a:rPr lang="en-US" sz="1800" dirty="0" err="1"/>
              <a:t>predispusă</a:t>
            </a:r>
            <a:r>
              <a:rPr lang="en-US" sz="1800" dirty="0"/>
              <a:t> la </a:t>
            </a:r>
            <a:r>
              <a:rPr lang="en-US" sz="1800" dirty="0" err="1"/>
              <a:t>erori</a:t>
            </a:r>
            <a:r>
              <a:rPr lang="en-US" sz="1800" dirty="0"/>
              <a:t> </a:t>
            </a:r>
            <a:r>
              <a:rPr lang="en-US" sz="1800" dirty="0" err="1"/>
              <a:t>decât</a:t>
            </a:r>
            <a:r>
              <a:rPr lang="en-US" sz="1800" dirty="0"/>
              <a:t> </a:t>
            </a:r>
            <a:r>
              <a:rPr lang="en-US" sz="1800" dirty="0" err="1"/>
              <a:t>compararea</a:t>
            </a:r>
            <a:r>
              <a:rPr lang="en-US" sz="1800" dirty="0"/>
              <a:t> </a:t>
            </a:r>
            <a:r>
              <a:rPr lang="en-US" sz="1800" dirty="0" err="1"/>
              <a:t>nivelurilor</a:t>
            </a:r>
            <a:r>
              <a:rPr lang="en-US" sz="1800" dirty="0"/>
              <a:t> de </a:t>
            </a:r>
            <a:r>
              <a:rPr lang="en-US" sz="1800" dirty="0" err="1"/>
              <a:t>semnal</a:t>
            </a:r>
            <a:r>
              <a:rPr lang="en-US" sz="1800" dirty="0"/>
              <a:t> cu un </a:t>
            </a:r>
            <a:r>
              <a:rPr lang="en-US" sz="1800" dirty="0" err="1"/>
              <a:t>prag</a:t>
            </a:r>
            <a:r>
              <a:rPr lang="en-US" sz="1800" dirty="0"/>
              <a:t>;</a:t>
            </a:r>
          </a:p>
          <a:p>
            <a:pPr marL="285750" indent="-285750"/>
            <a:r>
              <a:rPr lang="en-US" sz="1800" dirty="0" err="1"/>
              <a:t>Spre</a:t>
            </a:r>
            <a:r>
              <a:rPr lang="en-US" sz="1800" dirty="0"/>
              <a:t> </a:t>
            </a:r>
            <a:r>
              <a:rPr lang="en-US" sz="1800" dirty="0" err="1"/>
              <a:t>deosebire</a:t>
            </a:r>
            <a:r>
              <a:rPr lang="en-US" sz="1800" dirty="0"/>
              <a:t> de </a:t>
            </a:r>
            <a:r>
              <a:rPr lang="en-US" sz="1800" dirty="0" err="1"/>
              <a:t>codificarea</a:t>
            </a:r>
            <a:r>
              <a:rPr lang="en-US" sz="1800" dirty="0"/>
              <a:t> Manchester,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importantă</a:t>
            </a:r>
            <a:r>
              <a:rPr lang="en-US" sz="1800" dirty="0"/>
              <a:t> </a:t>
            </a:r>
            <a:r>
              <a:rPr lang="en-US" sz="1800" dirty="0" err="1"/>
              <a:t>doar</a:t>
            </a:r>
            <a:r>
              <a:rPr lang="en-US" sz="1800" dirty="0"/>
              <a:t> </a:t>
            </a:r>
            <a:r>
              <a:rPr lang="en-US" sz="1800" dirty="0" err="1"/>
              <a:t>prezenţa</a:t>
            </a:r>
            <a:r>
              <a:rPr lang="en-US" sz="1800" dirty="0"/>
              <a:t> </a:t>
            </a:r>
            <a:r>
              <a:rPr lang="en-US" sz="1800" dirty="0" err="1"/>
              <a:t>unei</a:t>
            </a:r>
            <a:r>
              <a:rPr lang="en-US" sz="1800" dirty="0"/>
              <a:t> </a:t>
            </a:r>
            <a:r>
              <a:rPr lang="en-US" sz="1800" dirty="0" err="1"/>
              <a:t>tranziţii</a:t>
            </a:r>
            <a:r>
              <a:rPr lang="en-US" sz="1800" dirty="0"/>
              <a:t>, nu </a:t>
            </a:r>
            <a:r>
              <a:rPr lang="en-US" sz="1800" dirty="0" err="1"/>
              <a:t>polaritatea</a:t>
            </a:r>
            <a:r>
              <a:rPr lang="en-US" sz="1800" dirty="0"/>
              <a:t>. </a:t>
            </a:r>
            <a:r>
              <a:rPr lang="en-US" sz="1800" dirty="0" err="1"/>
              <a:t>Schemele</a:t>
            </a:r>
            <a:r>
              <a:rPr lang="en-US" sz="1800" dirty="0"/>
              <a:t> de </a:t>
            </a:r>
            <a:r>
              <a:rPr lang="en-US" sz="1800" dirty="0" err="1"/>
              <a:t>codificare</a:t>
            </a:r>
            <a:r>
              <a:rPr lang="en-US" sz="1800" dirty="0"/>
              <a:t> </a:t>
            </a:r>
            <a:r>
              <a:rPr lang="en-US" sz="1800" dirty="0" err="1"/>
              <a:t>diferenţială</a:t>
            </a:r>
            <a:r>
              <a:rPr lang="en-US" sz="1800" dirty="0"/>
              <a:t> </a:t>
            </a:r>
            <a:r>
              <a:rPr lang="en-US" sz="1800" dirty="0" err="1"/>
              <a:t>vor</a:t>
            </a:r>
            <a:r>
              <a:rPr lang="en-US" sz="1800" dirty="0"/>
              <a:t> </a:t>
            </a:r>
            <a:r>
              <a:rPr lang="en-US" sz="1800" dirty="0" err="1"/>
              <a:t>funcţiona</a:t>
            </a:r>
            <a:r>
              <a:rPr lang="en-US" sz="1800" dirty="0"/>
              <a:t> exact la </a:t>
            </a:r>
            <a:r>
              <a:rPr lang="en-US" sz="1800" dirty="0" err="1"/>
              <a:t>fel</a:t>
            </a:r>
            <a:r>
              <a:rPr lang="en-US" sz="1800" dirty="0"/>
              <a:t> </a:t>
            </a:r>
            <a:r>
              <a:rPr lang="en-US" sz="1800" dirty="0" err="1"/>
              <a:t>dacă</a:t>
            </a:r>
            <a:r>
              <a:rPr lang="en-US" sz="1800" dirty="0"/>
              <a:t> </a:t>
            </a:r>
            <a:r>
              <a:rPr lang="en-US" sz="1800" dirty="0" err="1"/>
              <a:t>semnalul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inversat</a:t>
            </a:r>
            <a:r>
              <a:rPr lang="en-US" sz="1800" dirty="0"/>
              <a:t> (de </a:t>
            </a:r>
            <a:r>
              <a:rPr lang="en-US" sz="1800" dirty="0" err="1"/>
              <a:t>exemplu</a:t>
            </a:r>
            <a:r>
              <a:rPr lang="en-US" sz="1800" dirty="0"/>
              <a:t>, </a:t>
            </a:r>
            <a:r>
              <a:rPr lang="en-US" sz="1800" dirty="0" err="1"/>
              <a:t>firele</a:t>
            </a:r>
            <a:r>
              <a:rPr lang="en-US" sz="1800" dirty="0"/>
              <a:t> </a:t>
            </a:r>
            <a:r>
              <a:rPr lang="en-US" sz="1800" dirty="0" err="1"/>
              <a:t>schimbate</a:t>
            </a:r>
            <a:r>
              <a:rPr lang="en-US" sz="1800" dirty="0"/>
              <a:t>). Alte </a:t>
            </a:r>
            <a:r>
              <a:rPr lang="en-US" sz="1800" dirty="0" err="1"/>
              <a:t>coduri</a:t>
            </a:r>
            <a:r>
              <a:rPr lang="en-US" sz="1800" dirty="0"/>
              <a:t> de </a:t>
            </a:r>
            <a:r>
              <a:rPr lang="en-US" sz="1800" dirty="0" err="1"/>
              <a:t>linie</a:t>
            </a:r>
            <a:r>
              <a:rPr lang="en-US" sz="1800" dirty="0"/>
              <a:t> cu </a:t>
            </a:r>
            <a:r>
              <a:rPr lang="en-US" sz="1800" dirty="0" err="1"/>
              <a:t>această</a:t>
            </a:r>
            <a:r>
              <a:rPr lang="en-US" sz="1800" dirty="0"/>
              <a:t> </a:t>
            </a:r>
            <a:r>
              <a:rPr lang="en-US" sz="1800" dirty="0" err="1"/>
              <a:t>proprietate</a:t>
            </a:r>
            <a:r>
              <a:rPr lang="en-US" sz="1800" dirty="0"/>
              <a:t> </a:t>
            </a:r>
            <a:r>
              <a:rPr lang="en-US" sz="1800" dirty="0" err="1"/>
              <a:t>includ</a:t>
            </a:r>
            <a:r>
              <a:rPr lang="en-US" sz="1800" dirty="0"/>
              <a:t> NRZI , </a:t>
            </a:r>
            <a:r>
              <a:rPr lang="en-US" sz="1800" dirty="0" err="1"/>
              <a:t>codare</a:t>
            </a:r>
            <a:r>
              <a:rPr lang="en-US" sz="1800" dirty="0"/>
              <a:t> </a:t>
            </a:r>
            <a:r>
              <a:rPr lang="en-US" sz="1800" dirty="0" err="1"/>
              <a:t>bipolară</a:t>
            </a:r>
            <a:r>
              <a:rPr lang="en-US" sz="1800" dirty="0"/>
              <a:t> , </a:t>
            </a:r>
            <a:r>
              <a:rPr lang="en-US" sz="1800" dirty="0" err="1"/>
              <a:t>inversiune</a:t>
            </a:r>
            <a:r>
              <a:rPr lang="en-US" sz="1800" dirty="0"/>
              <a:t> </a:t>
            </a:r>
            <a:r>
              <a:rPr lang="en-US" sz="1800" dirty="0" err="1"/>
              <a:t>marca</a:t>
            </a:r>
            <a:r>
              <a:rPr lang="en-US" sz="1800" dirty="0"/>
              <a:t> </a:t>
            </a:r>
            <a:r>
              <a:rPr lang="en-US" sz="1800" dirty="0" err="1"/>
              <a:t>codificate</a:t>
            </a:r>
            <a:r>
              <a:rPr lang="en-US" sz="1800" dirty="0"/>
              <a:t> </a:t>
            </a:r>
            <a:r>
              <a:rPr lang="en-US" sz="1800" dirty="0" err="1"/>
              <a:t>şi</a:t>
            </a:r>
            <a:r>
              <a:rPr lang="en-US" sz="1800" dirty="0"/>
              <a:t> MLT-3 </a:t>
            </a:r>
            <a:r>
              <a:rPr lang="en-US" sz="1800" dirty="0" err="1"/>
              <a:t>codare</a:t>
            </a:r>
            <a:r>
              <a:rPr lang="en-US" sz="1800" dirty="0"/>
              <a:t>;</a:t>
            </a:r>
          </a:p>
          <a:p>
            <a:pPr marL="285750" indent="-285750"/>
            <a:r>
              <a:rPr lang="en-US" sz="1800" dirty="0" err="1"/>
              <a:t>Dacă</a:t>
            </a:r>
            <a:r>
              <a:rPr lang="en-US" sz="1800" dirty="0"/>
              <a:t> </a:t>
            </a:r>
            <a:r>
              <a:rPr lang="en-US" sz="1800" dirty="0" err="1"/>
              <a:t>nivelurile</a:t>
            </a:r>
            <a:r>
              <a:rPr lang="en-US" sz="1800" dirty="0"/>
              <a:t> de </a:t>
            </a:r>
            <a:r>
              <a:rPr lang="en-US" sz="1800" dirty="0" err="1"/>
              <a:t>semnal</a:t>
            </a:r>
            <a:r>
              <a:rPr lang="en-US" sz="1800" dirty="0"/>
              <a:t> </a:t>
            </a:r>
            <a:r>
              <a:rPr lang="en-US" sz="1800" dirty="0" err="1"/>
              <a:t>înalt</a:t>
            </a:r>
            <a:r>
              <a:rPr lang="en-US" sz="1800" dirty="0"/>
              <a:t> </a:t>
            </a:r>
            <a:r>
              <a:rPr lang="en-US" sz="1800" dirty="0" err="1"/>
              <a:t>şi</a:t>
            </a:r>
            <a:r>
              <a:rPr lang="en-US" sz="1800" dirty="0"/>
              <a:t> </a:t>
            </a:r>
            <a:r>
              <a:rPr lang="en-US" sz="1800" dirty="0" err="1"/>
              <a:t>scăzut</a:t>
            </a:r>
            <a:r>
              <a:rPr lang="en-US" sz="1800" dirty="0"/>
              <a:t> au </a:t>
            </a:r>
            <a:r>
              <a:rPr lang="en-US" sz="1800" dirty="0" err="1"/>
              <a:t>aceeaşi</a:t>
            </a:r>
            <a:r>
              <a:rPr lang="en-US" sz="1800" dirty="0"/>
              <a:t> </a:t>
            </a:r>
            <a:r>
              <a:rPr lang="en-US" sz="1800" dirty="0" err="1"/>
              <a:t>magnitudine</a:t>
            </a:r>
            <a:r>
              <a:rPr lang="en-US" sz="1800" dirty="0"/>
              <a:t> cu </a:t>
            </a:r>
            <a:r>
              <a:rPr lang="en-US" sz="1800" dirty="0" err="1"/>
              <a:t>polaritate</a:t>
            </a:r>
            <a:r>
              <a:rPr lang="en-US" sz="1800" dirty="0"/>
              <a:t> </a:t>
            </a:r>
            <a:r>
              <a:rPr lang="en-US" sz="1800" dirty="0" err="1"/>
              <a:t>opusă</a:t>
            </a:r>
            <a:r>
              <a:rPr lang="en-US" sz="1800" dirty="0"/>
              <a:t>, </a:t>
            </a:r>
            <a:r>
              <a:rPr lang="en-US" sz="1800" dirty="0" err="1"/>
              <a:t>tensiunea</a:t>
            </a:r>
            <a:r>
              <a:rPr lang="en-US" sz="1800" dirty="0"/>
              <a:t> </a:t>
            </a:r>
            <a:r>
              <a:rPr lang="en-US" sz="1800" dirty="0" err="1"/>
              <a:t>medie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jurul</a:t>
            </a:r>
            <a:r>
              <a:rPr lang="en-US" sz="1800" dirty="0"/>
              <a:t> </a:t>
            </a:r>
            <a:r>
              <a:rPr lang="en-US" sz="1800" dirty="0" err="1"/>
              <a:t>fiecărei</a:t>
            </a:r>
            <a:r>
              <a:rPr lang="en-US" sz="1800" dirty="0"/>
              <a:t> </a:t>
            </a:r>
            <a:r>
              <a:rPr lang="en-US" sz="1800" dirty="0" err="1"/>
              <a:t>tranziţii</a:t>
            </a:r>
            <a:r>
              <a:rPr lang="en-US" sz="1800" dirty="0"/>
              <a:t> </a:t>
            </a:r>
            <a:r>
              <a:rPr lang="en-US" sz="1800" dirty="0" err="1"/>
              <a:t>necondiţionate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zero. </a:t>
            </a:r>
            <a:r>
              <a:rPr lang="en-US" sz="1800" dirty="0" err="1"/>
              <a:t>Biasul</a:t>
            </a:r>
            <a:r>
              <a:rPr lang="en-US" sz="1800" dirty="0"/>
              <a:t> zero DC reduce </a:t>
            </a:r>
            <a:r>
              <a:rPr lang="en-US" sz="1800" dirty="0" err="1"/>
              <a:t>puterea</a:t>
            </a:r>
            <a:r>
              <a:rPr lang="en-US" sz="1800" dirty="0"/>
              <a:t> de </a:t>
            </a:r>
            <a:r>
              <a:rPr lang="en-US" sz="1800" dirty="0" err="1"/>
              <a:t>transmisie</a:t>
            </a:r>
            <a:r>
              <a:rPr lang="en-US" sz="1800" dirty="0"/>
              <a:t> </a:t>
            </a:r>
            <a:r>
              <a:rPr lang="en-US" sz="1800" dirty="0" err="1"/>
              <a:t>necesară</a:t>
            </a:r>
            <a:r>
              <a:rPr lang="en-US" sz="1800" dirty="0"/>
              <a:t>, </a:t>
            </a:r>
            <a:r>
              <a:rPr lang="en-US" sz="1800" dirty="0" err="1"/>
              <a:t>minimizează</a:t>
            </a:r>
            <a:r>
              <a:rPr lang="en-US" sz="1800" dirty="0"/>
              <a:t> </a:t>
            </a:r>
            <a:r>
              <a:rPr lang="en-US" sz="1800" dirty="0" err="1"/>
              <a:t>cantitatea</a:t>
            </a:r>
            <a:r>
              <a:rPr lang="en-US" sz="1800" dirty="0"/>
              <a:t> de </a:t>
            </a:r>
            <a:r>
              <a:rPr lang="en-US" sz="1800" dirty="0" err="1"/>
              <a:t>zgomot</a:t>
            </a:r>
            <a:r>
              <a:rPr lang="en-US" sz="1800" dirty="0"/>
              <a:t> electromagnetic </a:t>
            </a:r>
            <a:r>
              <a:rPr lang="en-US" sz="1800" dirty="0" err="1"/>
              <a:t>produs</a:t>
            </a:r>
            <a:r>
              <a:rPr lang="en-US" sz="1800" dirty="0"/>
              <a:t> de </a:t>
            </a:r>
            <a:r>
              <a:rPr lang="en-US" sz="1800" dirty="0" err="1"/>
              <a:t>linia</a:t>
            </a:r>
            <a:r>
              <a:rPr lang="en-US" sz="1800" dirty="0"/>
              <a:t> de </a:t>
            </a:r>
            <a:r>
              <a:rPr lang="en-US" sz="1800" dirty="0" err="1"/>
              <a:t>transmisie</a:t>
            </a:r>
            <a:r>
              <a:rPr lang="en-US" sz="1800" dirty="0"/>
              <a:t> </a:t>
            </a:r>
            <a:r>
              <a:rPr lang="en-US" sz="1800" dirty="0" err="1"/>
              <a:t>şi</a:t>
            </a:r>
            <a:r>
              <a:rPr lang="en-US" sz="1800" dirty="0"/>
              <a:t> </a:t>
            </a:r>
            <a:r>
              <a:rPr lang="en-US" sz="1800" dirty="0" err="1"/>
              <a:t>facilitează</a:t>
            </a:r>
            <a:r>
              <a:rPr lang="en-US" sz="1800" dirty="0"/>
              <a:t> </a:t>
            </a:r>
            <a:r>
              <a:rPr lang="en-US" sz="1800" dirty="0" err="1"/>
              <a:t>ufilizarea</a:t>
            </a:r>
            <a:r>
              <a:rPr lang="en-US" sz="1800" dirty="0"/>
              <a:t> </a:t>
            </a:r>
            <a:r>
              <a:rPr lang="en-US" sz="1800" dirty="0" err="1"/>
              <a:t>transformatoarelor</a:t>
            </a:r>
            <a:r>
              <a:rPr lang="en-US" sz="1800" dirty="0"/>
              <a:t> de </a:t>
            </a:r>
            <a:r>
              <a:rPr lang="en-US" sz="1800" dirty="0" err="1"/>
              <a:t>izolare</a:t>
            </a:r>
            <a:r>
              <a:rPr lang="en-US" sz="1800" dirty="0"/>
              <a:t>. </a:t>
            </a:r>
          </a:p>
        </p:txBody>
      </p:sp>
      <p:pic>
        <p:nvPicPr>
          <p:cNvPr id="4" name="Screenshot 2021-01-16 at 00.27.30.png" descr="Screenshot 2021-01-16 at 00.27.30.png">
            <a:extLst>
              <a:ext uri="{FF2B5EF4-FFF2-40B4-BE49-F238E27FC236}">
                <a16:creationId xmlns:a16="http://schemas.microsoft.com/office/drawing/2014/main" id="{68D022D5-DC47-EBE2-FCC3-BD3DBD92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111" y="2721166"/>
            <a:ext cx="5348083" cy="336125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752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Codificare</a:t>
            </a:r>
            <a:r>
              <a:rPr lang="en-US" dirty="0"/>
              <a:t> Multi-Level Transmit 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06766"/>
            <a:ext cx="7061812" cy="5035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Codificarea</a:t>
            </a:r>
            <a:r>
              <a:rPr lang="en-US" sz="1800" dirty="0"/>
              <a:t> MLT-3 (Multi-Level Transmit) </a:t>
            </a:r>
            <a:r>
              <a:rPr lang="en-US" sz="1800" dirty="0" err="1"/>
              <a:t>este</a:t>
            </a:r>
            <a:r>
              <a:rPr lang="en-US" sz="1800" dirty="0"/>
              <a:t> un cod de </a:t>
            </a:r>
            <a:r>
              <a:rPr lang="en-US" sz="1800" dirty="0" err="1"/>
              <a:t>linie</a:t>
            </a:r>
            <a:r>
              <a:rPr lang="en-US" sz="1800" dirty="0"/>
              <a:t> (o </a:t>
            </a:r>
            <a:r>
              <a:rPr lang="en-US" sz="1800" dirty="0" err="1"/>
              <a:t>metodă</a:t>
            </a:r>
            <a:r>
              <a:rPr lang="en-US" sz="1800" dirty="0"/>
              <a:t> de </a:t>
            </a:r>
            <a:r>
              <a:rPr lang="en-US" sz="1800" dirty="0" err="1"/>
              <a:t>semnalizare</a:t>
            </a:r>
            <a:r>
              <a:rPr lang="en-US" sz="1800" dirty="0"/>
              <a:t> </a:t>
            </a:r>
            <a:r>
              <a:rPr lang="en-US" sz="1800" dirty="0" err="1"/>
              <a:t>utilizată</a:t>
            </a:r>
            <a:r>
              <a:rPr lang="en-US" sz="1800" dirty="0"/>
              <a:t> </a:t>
            </a:r>
            <a:r>
              <a:rPr lang="en-US" sz="1800" dirty="0" err="1"/>
              <a:t>într</a:t>
            </a:r>
            <a:r>
              <a:rPr lang="en-US" sz="1800" dirty="0"/>
              <a:t>-un </a:t>
            </a:r>
            <a:r>
              <a:rPr lang="en-US" sz="1800" dirty="0" err="1"/>
              <a:t>sistem</a:t>
            </a:r>
            <a:r>
              <a:rPr lang="en-US" sz="1800" dirty="0"/>
              <a:t> de </a:t>
            </a:r>
            <a:r>
              <a:rPr lang="en-US" sz="1800" dirty="0" err="1"/>
              <a:t>telecomunicaţii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scopuri</a:t>
            </a:r>
            <a:r>
              <a:rPr lang="en-US" sz="1800" dirty="0"/>
              <a:t> de </a:t>
            </a:r>
            <a:r>
              <a:rPr lang="en-US" sz="1800" dirty="0" err="1"/>
              <a:t>transmisie</a:t>
            </a:r>
            <a:r>
              <a:rPr lang="en-US" sz="1800" dirty="0"/>
              <a:t>) care </a:t>
            </a:r>
            <a:r>
              <a:rPr lang="en-US" sz="1800" dirty="0" err="1"/>
              <a:t>utilizează</a:t>
            </a:r>
            <a:r>
              <a:rPr lang="en-US" sz="1800" dirty="0"/>
              <a:t> </a:t>
            </a:r>
            <a:r>
              <a:rPr lang="en-US" sz="1800" dirty="0" err="1"/>
              <a:t>trei</a:t>
            </a:r>
            <a:r>
              <a:rPr lang="en-US" sz="1800" dirty="0"/>
              <a:t> </a:t>
            </a:r>
            <a:r>
              <a:rPr lang="en-US" sz="1800" dirty="0" err="1"/>
              <a:t>niveluri</a:t>
            </a:r>
            <a:r>
              <a:rPr lang="en-US" sz="1800" dirty="0"/>
              <a:t> de </a:t>
            </a:r>
            <a:r>
              <a:rPr lang="en-US" sz="1800" dirty="0" err="1"/>
              <a:t>tensiune</a:t>
            </a:r>
            <a:r>
              <a:rPr lang="en-US" sz="1800" dirty="0"/>
              <a:t>. O </a:t>
            </a:r>
            <a:r>
              <a:rPr lang="en-US" sz="1800" dirty="0" err="1"/>
              <a:t>interfaţă</a:t>
            </a:r>
            <a:r>
              <a:rPr lang="en-US" sz="1800" dirty="0"/>
              <a:t> MLT-3 </a:t>
            </a:r>
            <a:r>
              <a:rPr lang="en-US" sz="1800" dirty="0" err="1"/>
              <a:t>emite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puţine</a:t>
            </a:r>
            <a:r>
              <a:rPr lang="en-US" sz="1800" dirty="0"/>
              <a:t> </a:t>
            </a:r>
            <a:r>
              <a:rPr lang="en-US" sz="1800" dirty="0" err="1"/>
              <a:t>interferenţe</a:t>
            </a:r>
            <a:r>
              <a:rPr lang="en-US" sz="1800" dirty="0"/>
              <a:t> </a:t>
            </a:r>
            <a:r>
              <a:rPr lang="en-US" sz="1800" dirty="0" err="1"/>
              <a:t>electromagnetice</a:t>
            </a:r>
            <a:r>
              <a:rPr lang="en-US" sz="1800" dirty="0"/>
              <a:t> </a:t>
            </a:r>
            <a:r>
              <a:rPr lang="en-US" sz="1800" dirty="0" err="1"/>
              <a:t>şi</a:t>
            </a:r>
            <a:r>
              <a:rPr lang="en-US" sz="1800" dirty="0"/>
              <a:t> </a:t>
            </a:r>
            <a:r>
              <a:rPr lang="en-US" sz="1800" dirty="0" err="1"/>
              <a:t>necesită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puţină</a:t>
            </a:r>
            <a:r>
              <a:rPr lang="en-US" sz="1800" dirty="0"/>
              <a:t> </a:t>
            </a:r>
            <a:r>
              <a:rPr lang="en-US" sz="1800" dirty="0" err="1"/>
              <a:t>lăţime</a:t>
            </a:r>
            <a:r>
              <a:rPr lang="en-US" sz="1800" dirty="0"/>
              <a:t> de </a:t>
            </a:r>
            <a:r>
              <a:rPr lang="en-US" sz="1800" dirty="0" err="1"/>
              <a:t>bandă</a:t>
            </a:r>
            <a:r>
              <a:rPr lang="en-US" sz="1800" dirty="0"/>
              <a:t> </a:t>
            </a:r>
            <a:r>
              <a:rPr lang="en-US" sz="1800" dirty="0" err="1"/>
              <a:t>decât</a:t>
            </a:r>
            <a:r>
              <a:rPr lang="en-US" sz="1800" dirty="0"/>
              <a:t> </a:t>
            </a:r>
            <a:r>
              <a:rPr lang="en-US" sz="1800" dirty="0" err="1"/>
              <a:t>majoritatea</a:t>
            </a:r>
            <a:r>
              <a:rPr lang="en-US" sz="1800" dirty="0"/>
              <a:t> </a:t>
            </a:r>
            <a:r>
              <a:rPr lang="en-US" sz="1800" dirty="0" err="1"/>
              <a:t>celorlalte</a:t>
            </a:r>
            <a:r>
              <a:rPr lang="en-US" sz="1800" dirty="0"/>
              <a:t> </a:t>
            </a:r>
            <a:r>
              <a:rPr lang="en-US" sz="1800" dirty="0" err="1"/>
              <a:t>interfeţe</a:t>
            </a:r>
            <a:r>
              <a:rPr lang="en-US" sz="1800" dirty="0"/>
              <a:t> </a:t>
            </a:r>
            <a:r>
              <a:rPr lang="en-US" sz="1800" dirty="0" err="1"/>
              <a:t>binare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ternare</a:t>
            </a:r>
            <a:r>
              <a:rPr lang="en-US" sz="1800" dirty="0"/>
              <a:t> care </a:t>
            </a:r>
            <a:r>
              <a:rPr lang="en-US" sz="1800" dirty="0" err="1"/>
              <a:t>funcţionează</a:t>
            </a:r>
            <a:r>
              <a:rPr lang="en-US" sz="1800" dirty="0"/>
              <a:t> la </a:t>
            </a:r>
            <a:r>
              <a:rPr lang="en-US" sz="1800" dirty="0" err="1"/>
              <a:t>aceeaşi</a:t>
            </a:r>
            <a:r>
              <a:rPr lang="en-US" sz="1800" dirty="0"/>
              <a:t> </a:t>
            </a:r>
            <a:r>
              <a:rPr lang="en-US" sz="1800" dirty="0" err="1"/>
              <a:t>rată</a:t>
            </a:r>
            <a:r>
              <a:rPr lang="en-US" sz="1800" dirty="0"/>
              <a:t> de </a:t>
            </a:r>
            <a:r>
              <a:rPr lang="en-US" sz="1800" dirty="0" err="1"/>
              <a:t>biţi</a:t>
            </a:r>
            <a:r>
              <a:rPr lang="en-US" sz="1800" dirty="0"/>
              <a:t> (a se </a:t>
            </a:r>
            <a:r>
              <a:rPr lang="en-US" sz="1800" dirty="0" err="1"/>
              <a:t>vedea</a:t>
            </a:r>
            <a:r>
              <a:rPr lang="en-US" sz="1800" dirty="0"/>
              <a:t> PCM pentru </a:t>
            </a:r>
            <a:r>
              <a:rPr lang="en-US" sz="1800" dirty="0" err="1"/>
              <a:t>discuţii</a:t>
            </a:r>
            <a:r>
              <a:rPr lang="en-US" sz="1800" dirty="0"/>
              <a:t> despre </a:t>
            </a:r>
            <a:r>
              <a:rPr lang="en-US" sz="1800" dirty="0" err="1"/>
              <a:t>compromisurile</a:t>
            </a:r>
            <a:r>
              <a:rPr lang="en-US" sz="1800" dirty="0"/>
              <a:t> de </a:t>
            </a:r>
            <a:r>
              <a:rPr lang="en-US" sz="1800" dirty="0" err="1"/>
              <a:t>lăţime</a:t>
            </a:r>
            <a:r>
              <a:rPr lang="en-US" sz="1800" dirty="0"/>
              <a:t> de </a:t>
            </a:r>
            <a:r>
              <a:rPr lang="en-US" sz="1800" dirty="0" err="1"/>
              <a:t>bandă</a:t>
            </a:r>
            <a:r>
              <a:rPr lang="en-US" sz="1800" dirty="0"/>
              <a:t> / </a:t>
            </a:r>
            <a:r>
              <a:rPr lang="en-US" sz="1800" dirty="0" err="1"/>
              <a:t>cuantificare</a:t>
            </a:r>
            <a:r>
              <a:rPr lang="en-US" sz="1800" dirty="0"/>
              <a:t>), cum </a:t>
            </a:r>
            <a:r>
              <a:rPr lang="en-US" sz="1800" dirty="0" err="1"/>
              <a:t>ar</a:t>
            </a:r>
            <a:r>
              <a:rPr lang="en-US" sz="1800" dirty="0"/>
              <a:t> fi </a:t>
            </a:r>
            <a:r>
              <a:rPr lang="en-US" sz="1800" dirty="0" err="1"/>
              <a:t>codul</a:t>
            </a:r>
            <a:r>
              <a:rPr lang="en-US" sz="1800" dirty="0"/>
              <a:t> Manchester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inversiunea</a:t>
            </a:r>
            <a:r>
              <a:rPr lang="en-US" sz="1800" dirty="0"/>
              <a:t> </a:t>
            </a:r>
            <a:r>
              <a:rPr lang="en-US" sz="1800" dirty="0" err="1"/>
              <a:t>alternativă</a:t>
            </a:r>
            <a:r>
              <a:rPr lang="en-US" sz="1800" dirty="0"/>
              <a:t>;</a:t>
            </a:r>
          </a:p>
          <a:p>
            <a:r>
              <a:rPr lang="en-US" sz="1800" dirty="0"/>
              <a:t>MLT-3 </a:t>
            </a:r>
            <a:r>
              <a:rPr lang="en-US" sz="1800" dirty="0" err="1"/>
              <a:t>ciclicează</a:t>
            </a:r>
            <a:r>
              <a:rPr lang="en-US" sz="1800" dirty="0"/>
              <a:t> </a:t>
            </a:r>
            <a:r>
              <a:rPr lang="en-US" sz="1800" dirty="0" err="1"/>
              <a:t>secvenţial</a:t>
            </a:r>
            <a:r>
              <a:rPr lang="en-US" sz="1800" dirty="0"/>
              <a:t> </a:t>
            </a:r>
            <a:r>
              <a:rPr lang="en-US" sz="1800" dirty="0" err="1"/>
              <a:t>prin</a:t>
            </a:r>
            <a:r>
              <a:rPr lang="en-US" sz="1800" dirty="0"/>
              <a:t> </a:t>
            </a:r>
            <a:r>
              <a:rPr lang="en-US" sz="1800" dirty="0" err="1"/>
              <a:t>nivelurile</a:t>
            </a:r>
            <a:r>
              <a:rPr lang="en-US" sz="1800" dirty="0"/>
              <a:t> de </a:t>
            </a:r>
            <a:r>
              <a:rPr lang="en-US" sz="1800" dirty="0" err="1"/>
              <a:t>tensiune</a:t>
            </a:r>
            <a:r>
              <a:rPr lang="en-US" sz="1800" dirty="0"/>
              <a:t> -1, 0, +1, 0. Se </a:t>
            </a:r>
            <a:r>
              <a:rPr lang="en-US" sz="1800" dirty="0" err="1"/>
              <a:t>trece</a:t>
            </a:r>
            <a:r>
              <a:rPr lang="en-US" sz="1800" dirty="0"/>
              <a:t> la </a:t>
            </a:r>
            <a:r>
              <a:rPr lang="en-US" sz="1800" dirty="0" err="1"/>
              <a:t>următoarea</a:t>
            </a:r>
            <a:r>
              <a:rPr lang="en-US" sz="1800" dirty="0"/>
              <a:t> stare pentru a </a:t>
            </a:r>
            <a:r>
              <a:rPr lang="en-US" sz="1800" dirty="0" err="1"/>
              <a:t>transmite</a:t>
            </a:r>
            <a:r>
              <a:rPr lang="en-US" sz="1800" dirty="0"/>
              <a:t> un bit </a:t>
            </a:r>
            <a:r>
              <a:rPr lang="en-US" sz="1800" dirty="0" err="1"/>
              <a:t>şi</a:t>
            </a:r>
            <a:r>
              <a:rPr lang="en-US" sz="1800" dirty="0"/>
              <a:t> </a:t>
            </a:r>
            <a:r>
              <a:rPr lang="en-US" sz="1800" dirty="0" err="1"/>
              <a:t>rămâne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aceeaşi</a:t>
            </a:r>
            <a:r>
              <a:rPr lang="en-US" sz="1800" dirty="0"/>
              <a:t> stare pentru a </a:t>
            </a:r>
            <a:r>
              <a:rPr lang="en-US" sz="1800" dirty="0" err="1"/>
              <a:t>transmite</a:t>
            </a:r>
            <a:r>
              <a:rPr lang="en-US" sz="1800" dirty="0"/>
              <a:t> un bit 0. Similar cu </a:t>
            </a:r>
            <a:r>
              <a:rPr lang="en-US" sz="1800" dirty="0" err="1"/>
              <a:t>codificarea</a:t>
            </a:r>
            <a:r>
              <a:rPr lang="en-US" sz="1800" dirty="0"/>
              <a:t> NRZ </a:t>
            </a:r>
            <a:r>
              <a:rPr lang="en-US" sz="1800" dirty="0" err="1"/>
              <a:t>simplă</a:t>
            </a:r>
            <a:r>
              <a:rPr lang="en-US" sz="1800" dirty="0"/>
              <a:t>, MLT-3 are o </a:t>
            </a:r>
            <a:r>
              <a:rPr lang="en-US" sz="1800" dirty="0" err="1"/>
              <a:t>eficienţă</a:t>
            </a:r>
            <a:r>
              <a:rPr lang="en-US" sz="1800" dirty="0"/>
              <a:t> de </a:t>
            </a:r>
            <a:r>
              <a:rPr lang="en-US" sz="1800" dirty="0" err="1"/>
              <a:t>codare</a:t>
            </a:r>
            <a:r>
              <a:rPr lang="en-US" sz="1800" dirty="0"/>
              <a:t> de 1 bit / baud, </a:t>
            </a:r>
            <a:r>
              <a:rPr lang="en-US" sz="1800" dirty="0" err="1"/>
              <a:t>totuşi</a:t>
            </a:r>
            <a:r>
              <a:rPr lang="en-US" sz="1800" dirty="0"/>
              <a:t> </a:t>
            </a:r>
            <a:r>
              <a:rPr lang="en-US" sz="1800" dirty="0" err="1"/>
              <a:t>necesită</a:t>
            </a:r>
            <a:r>
              <a:rPr lang="en-US" sz="1800" dirty="0"/>
              <a:t> </a:t>
            </a:r>
            <a:r>
              <a:rPr lang="en-US" sz="1800" dirty="0" err="1"/>
              <a:t>patru</a:t>
            </a:r>
            <a:r>
              <a:rPr lang="en-US" sz="1800" dirty="0"/>
              <a:t> </a:t>
            </a:r>
            <a:r>
              <a:rPr lang="en-US" sz="1800" dirty="0" err="1"/>
              <a:t>tranziţii</a:t>
            </a:r>
            <a:r>
              <a:rPr lang="en-US" sz="1800" dirty="0"/>
              <a:t> (baud) pentru a </a:t>
            </a:r>
            <a:r>
              <a:rPr lang="en-US" sz="1800" dirty="0" err="1"/>
              <a:t>finaliza</a:t>
            </a:r>
            <a:r>
              <a:rPr lang="en-US" sz="1800" dirty="0"/>
              <a:t> un </a:t>
            </a:r>
            <a:r>
              <a:rPr lang="en-US" sz="1800" dirty="0" err="1"/>
              <a:t>ciclu</a:t>
            </a:r>
            <a:r>
              <a:rPr lang="en-US" sz="1800" dirty="0"/>
              <a:t> </a:t>
            </a:r>
            <a:r>
              <a:rPr lang="en-US" sz="1800" dirty="0" err="1"/>
              <a:t>complet</a:t>
            </a:r>
            <a:r>
              <a:rPr lang="en-US" sz="1800" dirty="0"/>
              <a:t> (de la </a:t>
            </a:r>
            <a:r>
              <a:rPr lang="en-US" sz="1800" dirty="0" err="1"/>
              <a:t>scăzut</a:t>
            </a:r>
            <a:r>
              <a:rPr lang="en-US" sz="1800" dirty="0"/>
              <a:t> la </a:t>
            </a:r>
            <a:r>
              <a:rPr lang="en-US" sz="1800" dirty="0" err="1"/>
              <a:t>mijloc</a:t>
            </a:r>
            <a:r>
              <a:rPr lang="en-US" sz="1800" dirty="0"/>
              <a:t>, </a:t>
            </a:r>
            <a:r>
              <a:rPr lang="en-US" sz="1800" dirty="0" err="1"/>
              <a:t>mediu</a:t>
            </a:r>
            <a:r>
              <a:rPr lang="en-US" sz="1800" dirty="0"/>
              <a:t>-la-</a:t>
            </a:r>
            <a:r>
              <a:rPr lang="en-US" sz="1800" dirty="0" err="1"/>
              <a:t>înalt</a:t>
            </a:r>
            <a:r>
              <a:rPr lang="en-US" sz="1800" dirty="0"/>
              <a:t>, </a:t>
            </a:r>
            <a:r>
              <a:rPr lang="en-US" sz="1800" dirty="0" err="1"/>
              <a:t>ridicat</a:t>
            </a:r>
            <a:r>
              <a:rPr lang="en-US" sz="1800" dirty="0"/>
              <a:t> la-la-) </a:t>
            </a:r>
            <a:r>
              <a:rPr lang="en-US" sz="1800" dirty="0" err="1"/>
              <a:t>mijlociu</a:t>
            </a:r>
            <a:r>
              <a:rPr lang="en-US" sz="1800" dirty="0"/>
              <a:t>, </a:t>
            </a:r>
            <a:r>
              <a:rPr lang="en-US" sz="1800" dirty="0" err="1"/>
              <a:t>mediu-jos</a:t>
            </a:r>
            <a:r>
              <a:rPr lang="en-US" sz="1800" dirty="0"/>
              <a:t>). </a:t>
            </a:r>
            <a:r>
              <a:rPr lang="en-US" sz="1800" dirty="0" err="1"/>
              <a:t>Astfel</a:t>
            </a:r>
            <a:r>
              <a:rPr lang="en-US" sz="1800" dirty="0"/>
              <a:t>, </a:t>
            </a:r>
            <a:r>
              <a:rPr lang="en-US" sz="1800" dirty="0" err="1"/>
              <a:t>frecvenţa</a:t>
            </a:r>
            <a:r>
              <a:rPr lang="en-US" sz="1800" dirty="0"/>
              <a:t> </a:t>
            </a:r>
            <a:r>
              <a:rPr lang="en-US" sz="1800" dirty="0" err="1"/>
              <a:t>fundamentală</a:t>
            </a:r>
            <a:r>
              <a:rPr lang="en-US" sz="1800" dirty="0"/>
              <a:t> </a:t>
            </a:r>
            <a:r>
              <a:rPr lang="en-US" sz="1800" dirty="0" err="1"/>
              <a:t>maximă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redusă</a:t>
            </a:r>
            <a:r>
              <a:rPr lang="en-US" sz="1800" dirty="0"/>
              <a:t> la o </a:t>
            </a:r>
            <a:r>
              <a:rPr lang="en-US" sz="1800" dirty="0" err="1"/>
              <a:t>pătrime</a:t>
            </a:r>
            <a:r>
              <a:rPr lang="en-US" sz="1800" dirty="0"/>
              <a:t> din </a:t>
            </a:r>
            <a:r>
              <a:rPr lang="en-US" sz="1800" dirty="0" err="1"/>
              <a:t>viteza</a:t>
            </a:r>
            <a:r>
              <a:rPr lang="en-US" sz="1800" dirty="0"/>
              <a:t> baud. </a:t>
            </a:r>
            <a:r>
              <a:rPr lang="en-US" sz="1800" dirty="0" err="1"/>
              <a:t>Acest</a:t>
            </a:r>
            <a:r>
              <a:rPr lang="en-US" sz="1800" dirty="0"/>
              <a:t> </a:t>
            </a:r>
            <a:r>
              <a:rPr lang="en-US" sz="1800" dirty="0" err="1"/>
              <a:t>lucru</a:t>
            </a:r>
            <a:r>
              <a:rPr lang="en-US" sz="1800" dirty="0"/>
              <a:t> face ca </a:t>
            </a:r>
            <a:r>
              <a:rPr lang="en-US" sz="1800" dirty="0" err="1"/>
              <a:t>transmisia</a:t>
            </a:r>
            <a:r>
              <a:rPr lang="en-US" sz="1800" dirty="0"/>
              <a:t> </a:t>
            </a:r>
            <a:r>
              <a:rPr lang="en-US" sz="1800" dirty="0" err="1"/>
              <a:t>semnalului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fie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adecvată</a:t>
            </a:r>
            <a:r>
              <a:rPr lang="en-US" sz="1800" dirty="0"/>
              <a:t> </a:t>
            </a:r>
            <a:r>
              <a:rPr lang="en-US" sz="1800" dirty="0" err="1"/>
              <a:t>firelor</a:t>
            </a:r>
            <a:r>
              <a:rPr lang="en-US" sz="1800" dirty="0"/>
              <a:t> de </a:t>
            </a:r>
            <a:r>
              <a:rPr lang="en-US" sz="1800" dirty="0" err="1"/>
              <a:t>cupru</a:t>
            </a:r>
            <a:r>
              <a:rPr lang="en-US" sz="1800" dirty="0"/>
              <a:t>. </a:t>
            </a:r>
          </a:p>
        </p:txBody>
      </p:sp>
      <p:pic>
        <p:nvPicPr>
          <p:cNvPr id="3" name="Screenshot 2021-01-16 at 09.58.05.png" descr="Screenshot 2021-01-16 at 09.58.05.png">
            <a:extLst>
              <a:ext uri="{FF2B5EF4-FFF2-40B4-BE49-F238E27FC236}">
                <a16:creationId xmlns:a16="http://schemas.microsoft.com/office/drawing/2014/main" id="{3B9F42F8-27ED-5294-2BE1-11C801EF9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749" y="2498986"/>
            <a:ext cx="5415574" cy="3650835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47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Codificare</a:t>
            </a:r>
            <a:br>
              <a:rPr lang="en-US" dirty="0"/>
            </a:br>
            <a:r>
              <a:rPr lang="en-US" dirty="0"/>
              <a:t>Pulse-Amplitude Modulation 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5827923" cy="1220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Un </a:t>
            </a:r>
            <a:r>
              <a:rPr lang="en-US" sz="2000" dirty="0" err="1"/>
              <a:t>nivel</a:t>
            </a:r>
            <a:r>
              <a:rPr lang="en-US" sz="2000" dirty="0"/>
              <a:t> din </a:t>
            </a:r>
            <a:r>
              <a:rPr lang="en-US" sz="2000" dirty="0" err="1"/>
              <a:t>cele</a:t>
            </a:r>
            <a:r>
              <a:rPr lang="en-US" sz="2000" dirty="0"/>
              <a:t> </a:t>
            </a:r>
            <a:r>
              <a:rPr lang="en-US" sz="2000" dirty="0" err="1"/>
              <a:t>cinci</a:t>
            </a:r>
            <a:r>
              <a:rPr lang="en-US" sz="2000" dirty="0"/>
              <a:t> poate fi </a:t>
            </a:r>
            <a:r>
              <a:rPr lang="en-US" sz="2000" dirty="0" err="1"/>
              <a:t>folosit</a:t>
            </a:r>
            <a:r>
              <a:rPr lang="en-US" sz="2000" dirty="0"/>
              <a:t> pentru </a:t>
            </a:r>
            <a:r>
              <a:rPr lang="en-US" sz="2000" dirty="0" err="1"/>
              <a:t>correcția</a:t>
            </a:r>
            <a:r>
              <a:rPr lang="en-US" sz="2000" dirty="0"/>
              <a:t> </a:t>
            </a:r>
            <a:r>
              <a:rPr lang="en-US" sz="2000" dirty="0" err="1"/>
              <a:t>erorilor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Transmite</a:t>
            </a:r>
            <a:r>
              <a:rPr lang="en-US" sz="2000" dirty="0"/>
              <a:t> </a:t>
            </a:r>
            <a:r>
              <a:rPr lang="en-US" sz="2000" dirty="0" err="1"/>
              <a:t>doi</a:t>
            </a:r>
            <a:r>
              <a:rPr lang="en-US" sz="2000" dirty="0"/>
              <a:t> </a:t>
            </a:r>
            <a:r>
              <a:rPr lang="en-US" sz="2000" dirty="0" err="1"/>
              <a:t>biți</a:t>
            </a:r>
            <a:r>
              <a:rPr lang="en-US" sz="2000" dirty="0"/>
              <a:t> </a:t>
            </a:r>
            <a:r>
              <a:rPr lang="en-US" sz="2000" dirty="0" err="1"/>
              <a:t>într</a:t>
            </a:r>
            <a:r>
              <a:rPr lang="en-US" sz="2000" dirty="0"/>
              <a:t>-o </a:t>
            </a:r>
            <a:r>
              <a:rPr lang="en-US" sz="2000" dirty="0" err="1"/>
              <a:t>perioadă</a:t>
            </a:r>
            <a:r>
              <a:rPr lang="en-US" sz="2000" dirty="0"/>
              <a:t> de </a:t>
            </a:r>
            <a:r>
              <a:rPr lang="en-US" sz="2000" dirty="0" err="1"/>
              <a:t>ceas</a:t>
            </a:r>
            <a:r>
              <a:rPr lang="en-US" sz="20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68480-E462-7EA8-23D9-24FED774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317" y="1806766"/>
            <a:ext cx="6760683" cy="50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1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Codificare</a:t>
            </a:r>
            <a:r>
              <a:rPr lang="en-US" dirty="0"/>
              <a:t> 4B5B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121185" y="2161430"/>
            <a:ext cx="11898217" cy="4327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Convertește</a:t>
            </a:r>
            <a:r>
              <a:rPr lang="en-US" sz="2200" dirty="0"/>
              <a:t> </a:t>
            </a:r>
            <a:r>
              <a:rPr lang="en-US" sz="2200" dirty="0" err="1"/>
              <a:t>blocuri</a:t>
            </a:r>
            <a:r>
              <a:rPr lang="en-US" sz="2200" dirty="0"/>
              <a:t> de</a:t>
            </a:r>
            <a:br>
              <a:rPr lang="en-US" sz="2200" dirty="0"/>
            </a:br>
            <a:r>
              <a:rPr lang="en-US" sz="2200" dirty="0"/>
              <a:t>4 </a:t>
            </a:r>
            <a:r>
              <a:rPr lang="en-US" sz="2200" dirty="0" err="1"/>
              <a:t>biți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blocuri</a:t>
            </a:r>
            <a:r>
              <a:rPr lang="en-US" sz="2200" dirty="0"/>
              <a:t> de 5 </a:t>
            </a:r>
            <a:r>
              <a:rPr lang="en-US" sz="2200" dirty="0" err="1"/>
              <a:t>biti</a:t>
            </a:r>
            <a:r>
              <a:rPr lang="en-US" sz="2200" dirty="0"/>
              <a:t>;</a:t>
            </a:r>
          </a:p>
          <a:p>
            <a:r>
              <a:rPr lang="en-US" sz="2200" dirty="0" err="1"/>
              <a:t>Folosit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combinație</a:t>
            </a:r>
            <a:r>
              <a:rPr lang="en-US" sz="2200" dirty="0"/>
              <a:t> cu</a:t>
            </a:r>
            <a:br>
              <a:rPr lang="en-US" sz="2200" dirty="0"/>
            </a:br>
            <a:r>
              <a:rPr lang="en-US" sz="2200" dirty="0"/>
              <a:t>NRZ-I (</a:t>
            </a:r>
            <a:r>
              <a:rPr lang="en-US" sz="2200" dirty="0" err="1"/>
              <a:t>fibră</a:t>
            </a:r>
            <a:r>
              <a:rPr lang="en-US" sz="2200" dirty="0"/>
              <a:t> </a:t>
            </a:r>
            <a:r>
              <a:rPr lang="en-US" sz="2200" dirty="0" err="1"/>
              <a:t>optică</a:t>
            </a:r>
            <a:r>
              <a:rPr lang="en-US" sz="2200" dirty="0"/>
              <a:t>) </a:t>
            </a:r>
            <a:r>
              <a:rPr lang="en-US" sz="2200" dirty="0" err="1"/>
              <a:t>sau</a:t>
            </a:r>
            <a:br>
              <a:rPr lang="en-US" sz="2200" dirty="0"/>
            </a:br>
            <a:r>
              <a:rPr lang="en-US" sz="2200" dirty="0"/>
              <a:t>MLT-3 (100BASE-TX,  FDDI</a:t>
            </a:r>
            <a:br>
              <a:rPr lang="en-US" sz="2200" dirty="0"/>
            </a:br>
            <a:r>
              <a:rPr lang="en-US" sz="2200" dirty="0" err="1"/>
              <a:t>peste</a:t>
            </a:r>
            <a:r>
              <a:rPr lang="en-US" sz="2200" dirty="0"/>
              <a:t> </a:t>
            </a:r>
            <a:r>
              <a:rPr lang="en-US" sz="2200" dirty="0" err="1"/>
              <a:t>cupru</a:t>
            </a:r>
            <a:r>
              <a:rPr lang="en-US" sz="2200" dirty="0"/>
              <a:t>);</a:t>
            </a:r>
          </a:p>
          <a:p>
            <a:r>
              <a:rPr lang="en-US" sz="2200" dirty="0" err="1"/>
              <a:t>Blocurile</a:t>
            </a:r>
            <a:r>
              <a:rPr lang="en-US" sz="2200" dirty="0"/>
              <a:t> de 5 </a:t>
            </a:r>
            <a:r>
              <a:rPr lang="en-US" sz="2200" dirty="0" err="1"/>
              <a:t>biți</a:t>
            </a:r>
            <a:r>
              <a:rPr lang="en-US" sz="2200" dirty="0"/>
              <a:t> au</a:t>
            </a:r>
            <a:br>
              <a:rPr lang="en-US" sz="2200" dirty="0"/>
            </a:br>
            <a:r>
              <a:rPr lang="en-US" sz="2200" dirty="0" err="1"/>
              <a:t>suficient</a:t>
            </a:r>
            <a:r>
              <a:rPr lang="en-US" sz="2200" dirty="0"/>
              <a:t> de </a:t>
            </a:r>
            <a:r>
              <a:rPr lang="en-US" sz="2200" dirty="0" err="1"/>
              <a:t>mulți</a:t>
            </a:r>
            <a:r>
              <a:rPr lang="en-US" sz="2200" dirty="0"/>
              <a:t> </a:t>
            </a:r>
            <a:r>
              <a:rPr lang="en-US" sz="2200" dirty="0" err="1"/>
              <a:t>biți</a:t>
            </a:r>
            <a:r>
              <a:rPr lang="en-US" sz="2200" dirty="0"/>
              <a:t> de 1</a:t>
            </a:r>
            <a:br>
              <a:rPr lang="en-US" sz="2200" dirty="0"/>
            </a:br>
            <a:r>
              <a:rPr lang="en-US" sz="2200" dirty="0" err="1"/>
              <a:t>astfel</a:t>
            </a:r>
            <a:r>
              <a:rPr lang="en-US" sz="2200" dirty="0"/>
              <a:t> </a:t>
            </a:r>
            <a:r>
              <a:rPr lang="en-US" sz="2200" dirty="0" err="1"/>
              <a:t>încât</a:t>
            </a:r>
            <a:r>
              <a:rPr lang="en-US" sz="2200" dirty="0"/>
              <a:t> NRZ-I / MLT-3</a:t>
            </a:r>
            <a:br>
              <a:rPr lang="en-US" sz="2200" dirty="0"/>
            </a:br>
            <a:r>
              <a:rPr lang="en-US" sz="2200" dirty="0" err="1"/>
              <a:t>să</a:t>
            </a:r>
            <a:r>
              <a:rPr lang="en-US" sz="2200" dirty="0"/>
              <a:t> nu </a:t>
            </a:r>
            <a:r>
              <a:rPr lang="en-US" sz="2200" dirty="0" err="1"/>
              <a:t>piardă</a:t>
            </a:r>
            <a:r>
              <a:rPr lang="en-US" sz="2200" dirty="0"/>
              <a:t> </a:t>
            </a:r>
            <a:r>
              <a:rPr lang="en-US" sz="2200" dirty="0" err="1"/>
              <a:t>sincronizarea</a:t>
            </a:r>
            <a:r>
              <a:rPr lang="en-US" sz="2200" dirty="0"/>
              <a:t>;</a:t>
            </a:r>
          </a:p>
          <a:p>
            <a:r>
              <a:rPr lang="en-US" sz="2200" dirty="0"/>
              <a:t>Nu se pot </a:t>
            </a:r>
            <a:r>
              <a:rPr lang="en-US" sz="2200" dirty="0" err="1"/>
              <a:t>obține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mult</a:t>
            </a:r>
            <a:br>
              <a:rPr lang="en-US" sz="2200" dirty="0"/>
            </a:br>
            <a:r>
              <a:rPr lang="en-US" sz="2200" dirty="0"/>
              <a:t>de 3 </a:t>
            </a:r>
            <a:r>
              <a:rPr lang="en-US" sz="2200" dirty="0" err="1"/>
              <a:t>biți</a:t>
            </a:r>
            <a:r>
              <a:rPr lang="en-US" sz="2200" dirty="0"/>
              <a:t> de 0 </a:t>
            </a:r>
            <a:r>
              <a:rPr lang="en-US" sz="2200" dirty="0" err="1"/>
              <a:t>consecutivi</a:t>
            </a:r>
            <a:r>
              <a:rPr lang="en-US" sz="22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A77DD-E438-CC18-F38B-30805F82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50" y="2161430"/>
            <a:ext cx="2713016" cy="384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1F06BA-1186-F786-FF40-68B45016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231" y="2161430"/>
            <a:ext cx="2674103" cy="384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45F467-95BA-72A5-E92E-0F4AF5CDB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299" y="2161430"/>
            <a:ext cx="2674103" cy="3842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9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Exemplu</a:t>
            </a:r>
            <a:r>
              <a:rPr lang="en-US" dirty="0"/>
              <a:t>: Fast Ethernet</a:t>
            </a:r>
          </a:p>
        </p:txBody>
      </p:sp>
      <p:pic>
        <p:nvPicPr>
          <p:cNvPr id="3" name="Screenshot 2021-01-16 at 10.11.45.png" descr="Screenshot 2021-01-16 at 10.11.45.png">
            <a:extLst>
              <a:ext uri="{FF2B5EF4-FFF2-40B4-BE49-F238E27FC236}">
                <a16:creationId xmlns:a16="http://schemas.microsoft.com/office/drawing/2014/main" id="{0FAAC712-603C-5C1C-A5FB-9875D801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91" y="1865639"/>
            <a:ext cx="9002617" cy="49764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219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Exemplu</a:t>
            </a:r>
            <a:r>
              <a:rPr lang="en-US" dirty="0"/>
              <a:t>: Gigabit Ethernet</a:t>
            </a:r>
          </a:p>
        </p:txBody>
      </p:sp>
      <p:pic>
        <p:nvPicPr>
          <p:cNvPr id="4" name="Screenshot 2021-01-16 at 10.13.23.png" descr="Screenshot 2021-01-16 at 10.13.23.png">
            <a:extLst>
              <a:ext uri="{FF2B5EF4-FFF2-40B4-BE49-F238E27FC236}">
                <a16:creationId xmlns:a16="http://schemas.microsoft.com/office/drawing/2014/main" id="{916E3995-1FB8-D2EE-E3F8-B7945E6C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49" y="1791620"/>
            <a:ext cx="9210101" cy="50663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48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Vă mulțumesc că</a:t>
            </a:r>
            <a:br>
              <a:rPr lang="ro-RO" dirty="0"/>
            </a:br>
            <a:r>
              <a:rPr lang="ro-RO" dirty="0"/>
              <a:t>ați venit la curs!</a:t>
            </a:r>
            <a:endParaRPr lang="en-US" dirty="0"/>
          </a:p>
        </p:txBody>
      </p:sp>
      <p:pic>
        <p:nvPicPr>
          <p:cNvPr id="4" name="Picture 4" descr="Download View of Clouds Over Paris, France Wallpaper | Wallpapers.com">
            <a:extLst>
              <a:ext uri="{FF2B5EF4-FFF2-40B4-BE49-F238E27FC236}">
                <a16:creationId xmlns:a16="http://schemas.microsoft.com/office/drawing/2014/main" id="{6B2D49BA-8CA8-77A7-5CB5-21799F10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636"/>
            <a:ext cx="12192000" cy="546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rci PNG Designs for T Shirt &amp; Merch">
            <a:extLst>
              <a:ext uri="{FF2B5EF4-FFF2-40B4-BE49-F238E27FC236}">
                <a16:creationId xmlns:a16="http://schemas.microsoft.com/office/drawing/2014/main" id="{D0A3A227-65FD-5B7D-D408-2A3D1CB88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31" y="1530417"/>
            <a:ext cx="3361963" cy="33619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Flag of France">
            <a:extLst>
              <a:ext uri="{FF2B5EF4-FFF2-40B4-BE49-F238E27FC236}">
                <a16:creationId xmlns:a16="http://schemas.microsoft.com/office/drawing/2014/main" id="{C91B1E50-7EC9-19A1-AB75-1F0811ECD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7" y="5516480"/>
            <a:ext cx="1854986" cy="12376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E5DE46-E985-69AC-70F9-EB290C054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2" y="101501"/>
            <a:ext cx="1274515" cy="12921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80E04-86B5-3136-4316-5518783A1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6972" y="101501"/>
            <a:ext cx="1282084" cy="12921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43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Transmisii</a:t>
            </a:r>
            <a:r>
              <a:rPr lang="en-US" dirty="0"/>
              <a:t> </a:t>
            </a:r>
            <a:r>
              <a:rPr lang="en-US" dirty="0" err="1"/>
              <a:t>analogice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55960"/>
            <a:ext cx="12192000" cy="2936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 err="1"/>
              <a:t>Folosesc</a:t>
            </a:r>
            <a:r>
              <a:rPr lang="en-US" sz="2800" dirty="0"/>
              <a:t> </a:t>
            </a:r>
            <a:r>
              <a:rPr lang="en-US" sz="2800" dirty="0" err="1"/>
              <a:t>valori</a:t>
            </a:r>
            <a:r>
              <a:rPr lang="en-US" sz="2800" dirty="0"/>
              <a:t> continue pentru a </a:t>
            </a:r>
            <a:r>
              <a:rPr lang="en-US" sz="2800" dirty="0" err="1"/>
              <a:t>transmite</a:t>
            </a:r>
            <a:r>
              <a:rPr lang="en-US" sz="2800" dirty="0"/>
              <a:t> </a:t>
            </a:r>
            <a:r>
              <a:rPr lang="en-US" sz="2800" dirty="0" err="1"/>
              <a:t>informația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 err="1"/>
              <a:t>Caracteristici</a:t>
            </a:r>
            <a:r>
              <a:rPr lang="en-US" sz="2800" dirty="0"/>
              <a:t>:</a:t>
            </a:r>
          </a:p>
          <a:p>
            <a:pPr marL="742950" lvl="1" indent="-285750"/>
            <a:r>
              <a:rPr lang="en-US" sz="2600" dirty="0" err="1"/>
              <a:t>Amplitudine</a:t>
            </a:r>
            <a:r>
              <a:rPr lang="en-US" sz="2600" dirty="0"/>
              <a:t>: </a:t>
            </a:r>
            <a:r>
              <a:rPr lang="en-US" sz="2600" dirty="0" err="1"/>
              <a:t>nivelul</a:t>
            </a:r>
            <a:r>
              <a:rPr lang="en-US" sz="2600" dirty="0"/>
              <a:t> maxim al </a:t>
            </a:r>
            <a:r>
              <a:rPr lang="en-US" sz="2600" dirty="0" err="1"/>
              <a:t>semnalului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dirty="0" err="1"/>
              <a:t>Perioadă</a:t>
            </a:r>
            <a:r>
              <a:rPr lang="en-US" sz="2600" dirty="0"/>
              <a:t> / </a:t>
            </a:r>
            <a:r>
              <a:rPr lang="en-US" sz="2600" dirty="0" err="1"/>
              <a:t>frecvență</a:t>
            </a:r>
            <a:r>
              <a:rPr lang="en-US" sz="2600" dirty="0"/>
              <a:t>: </a:t>
            </a:r>
            <a:r>
              <a:rPr lang="en-US" sz="2600" dirty="0" err="1"/>
              <a:t>viteza</a:t>
            </a:r>
            <a:r>
              <a:rPr lang="en-US" sz="2600" dirty="0"/>
              <a:t> de </a:t>
            </a:r>
            <a:r>
              <a:rPr lang="en-US" sz="2600" dirty="0" err="1"/>
              <a:t>schimbare</a:t>
            </a:r>
            <a:r>
              <a:rPr lang="en-US" sz="2600" dirty="0"/>
              <a:t> </a:t>
            </a:r>
            <a:r>
              <a:rPr lang="en-US" sz="2600" dirty="0" err="1"/>
              <a:t>raportată</a:t>
            </a:r>
            <a:r>
              <a:rPr lang="en-US" sz="2600" dirty="0"/>
              <a:t> la </a:t>
            </a:r>
            <a:r>
              <a:rPr lang="en-US" sz="2600" dirty="0" err="1"/>
              <a:t>timp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dirty="0" err="1"/>
              <a:t>Fază</a:t>
            </a:r>
            <a:r>
              <a:rPr lang="en-US" sz="2600" dirty="0"/>
              <a:t>: </a:t>
            </a:r>
            <a:r>
              <a:rPr lang="en-US" sz="2600" dirty="0" err="1"/>
              <a:t>poziția</a:t>
            </a:r>
            <a:r>
              <a:rPr lang="en-US" sz="2600" dirty="0"/>
              <a:t> </a:t>
            </a:r>
            <a:r>
              <a:rPr lang="en-US" sz="2600" dirty="0" err="1"/>
              <a:t>formei</a:t>
            </a:r>
            <a:r>
              <a:rPr lang="en-US" sz="2600" dirty="0"/>
              <a:t> de </a:t>
            </a:r>
            <a:r>
              <a:rPr lang="en-US" sz="2600" dirty="0" err="1"/>
              <a:t>undă</a:t>
            </a:r>
            <a:r>
              <a:rPr lang="en-US" sz="2600" dirty="0"/>
              <a:t> </a:t>
            </a:r>
            <a:r>
              <a:rPr lang="en-US" sz="2600" dirty="0" err="1"/>
              <a:t>raportată</a:t>
            </a:r>
            <a:r>
              <a:rPr lang="en-US" sz="2600" dirty="0"/>
              <a:t> la </a:t>
            </a:r>
            <a:r>
              <a:rPr lang="en-US" sz="2600" dirty="0" err="1"/>
              <a:t>momentul</a:t>
            </a:r>
            <a:r>
              <a:rPr lang="en-US" sz="2600" dirty="0"/>
              <a:t> de </a:t>
            </a:r>
            <a:r>
              <a:rPr lang="en-US" sz="2600" dirty="0" err="1"/>
              <a:t>timp</a:t>
            </a:r>
            <a:r>
              <a:rPr lang="en-US" sz="2600" dirty="0"/>
              <a:t> zero.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C5CE6-5AAE-E4F1-04F5-DC56F3C5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73" y="4247075"/>
            <a:ext cx="9927115" cy="238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97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Transmisii</a:t>
            </a:r>
            <a:r>
              <a:rPr lang="en-US" dirty="0"/>
              <a:t> </a:t>
            </a:r>
            <a:r>
              <a:rPr lang="en-US" dirty="0" err="1"/>
              <a:t>analogice</a:t>
            </a:r>
            <a:r>
              <a:rPr lang="en-US" dirty="0"/>
              <a:t>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55960"/>
            <a:ext cx="12192000" cy="2936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AM: Amplitude Modulation;</a:t>
            </a:r>
          </a:p>
          <a:p>
            <a:pPr marL="285750" indent="-285750"/>
            <a:r>
              <a:rPr lang="en-US" sz="2800" dirty="0" err="1"/>
              <a:t>Folosește</a:t>
            </a:r>
            <a:r>
              <a:rPr lang="en-US" sz="2800" dirty="0"/>
              <a:t> </a:t>
            </a:r>
            <a:r>
              <a:rPr lang="en-US" sz="2800" dirty="0" err="1"/>
              <a:t>valori</a:t>
            </a:r>
            <a:r>
              <a:rPr lang="en-US" sz="2800" dirty="0"/>
              <a:t> continue ale </a:t>
            </a:r>
            <a:r>
              <a:rPr lang="en-US" sz="2800" dirty="0" err="1"/>
              <a:t>amplitudinii</a:t>
            </a:r>
            <a:r>
              <a:rPr lang="en-US" sz="2800" dirty="0"/>
              <a:t> pentru a </a:t>
            </a:r>
            <a:r>
              <a:rPr lang="en-US" sz="2800" dirty="0" err="1"/>
              <a:t>transmite</a:t>
            </a:r>
            <a:r>
              <a:rPr lang="en-US" sz="2800" dirty="0"/>
              <a:t> </a:t>
            </a:r>
            <a:r>
              <a:rPr lang="en-US" sz="2800" dirty="0" err="1"/>
              <a:t>informația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 err="1"/>
              <a:t>Folosită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special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transmisii</a:t>
            </a:r>
            <a:r>
              <a:rPr lang="en-US" sz="2800" dirty="0"/>
              <a:t> radio.</a:t>
            </a: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9932FF-80FC-510E-5377-2CF2FCA9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865" y="3596846"/>
            <a:ext cx="7796270" cy="296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66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Transmisia</a:t>
            </a:r>
            <a:r>
              <a:rPr lang="en-US" dirty="0"/>
              <a:t> </a:t>
            </a:r>
            <a:r>
              <a:rPr lang="en-US" dirty="0" err="1"/>
              <a:t>analogică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digitale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916935"/>
            <a:ext cx="12192000" cy="492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Dacă</a:t>
            </a:r>
            <a:r>
              <a:rPr lang="en-US" sz="2600" dirty="0"/>
              <a:t> se </a:t>
            </a:r>
            <a:r>
              <a:rPr lang="en-US" sz="2600" dirty="0" err="1"/>
              <a:t>doreşte</a:t>
            </a:r>
            <a:r>
              <a:rPr lang="en-US" sz="2600" dirty="0"/>
              <a:t> </a:t>
            </a:r>
            <a:r>
              <a:rPr lang="en-US" sz="2600" dirty="0" err="1"/>
              <a:t>transmiterea</a:t>
            </a:r>
            <a:r>
              <a:rPr lang="en-US" sz="2600" dirty="0"/>
              <a:t> </a:t>
            </a:r>
            <a:r>
              <a:rPr lang="en-US" sz="2600" dirty="0" err="1"/>
              <a:t>datelor</a:t>
            </a:r>
            <a:r>
              <a:rPr lang="en-US" sz="2600" dirty="0"/>
              <a:t> </a:t>
            </a:r>
            <a:r>
              <a:rPr lang="en-US" sz="2600" dirty="0" err="1"/>
              <a:t>digitale</a:t>
            </a:r>
            <a:r>
              <a:rPr lang="en-US" sz="2600" dirty="0"/>
              <a:t> </a:t>
            </a:r>
            <a:r>
              <a:rPr lang="en-US" sz="2600" dirty="0" err="1"/>
              <a:t>peste</a:t>
            </a:r>
            <a:r>
              <a:rPr lang="en-US" sz="2600" dirty="0"/>
              <a:t> un </a:t>
            </a:r>
            <a:r>
              <a:rPr lang="en-US" sz="2600" dirty="0" err="1"/>
              <a:t>mediu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foloseşte</a:t>
            </a:r>
            <a:r>
              <a:rPr lang="en-US" sz="2600" dirty="0"/>
              <a:t> </a:t>
            </a:r>
            <a:r>
              <a:rPr lang="en-US" sz="2600" dirty="0" err="1"/>
              <a:t>semnale</a:t>
            </a:r>
            <a:r>
              <a:rPr lang="en-US" sz="2600" dirty="0"/>
              <a:t> </a:t>
            </a:r>
            <a:r>
              <a:rPr lang="en-US" sz="2600" dirty="0" err="1"/>
              <a:t>analogice</a:t>
            </a:r>
            <a:r>
              <a:rPr lang="en-US" sz="2600" dirty="0"/>
              <a:t> (de </a:t>
            </a:r>
            <a:r>
              <a:rPr lang="en-US" sz="2600" dirty="0" err="1"/>
              <a:t>exemplu</a:t>
            </a:r>
            <a:r>
              <a:rPr lang="en-US" sz="2600" dirty="0"/>
              <a:t> </a:t>
            </a:r>
            <a:r>
              <a:rPr lang="en-US" sz="2600" dirty="0" err="1"/>
              <a:t>linii</a:t>
            </a:r>
            <a:r>
              <a:rPr lang="en-US" sz="2600" dirty="0"/>
              <a:t> </a:t>
            </a:r>
            <a:r>
              <a:rPr lang="en-US" sz="2600" dirty="0" err="1"/>
              <a:t>telefonice</a:t>
            </a:r>
            <a:r>
              <a:rPr lang="en-US" sz="2600" dirty="0"/>
              <a:t>), </a:t>
            </a:r>
            <a:r>
              <a:rPr lang="en-US" sz="2600" dirty="0" err="1"/>
              <a:t>semnalul</a:t>
            </a:r>
            <a:r>
              <a:rPr lang="en-US" sz="2600" dirty="0"/>
              <a:t> analog trebuie </a:t>
            </a:r>
            <a:r>
              <a:rPr lang="en-US" sz="2600" dirty="0" err="1"/>
              <a:t>modulat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Există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tipuri</a:t>
            </a:r>
            <a:r>
              <a:rPr lang="en-US" sz="2600" dirty="0"/>
              <a:t> de </a:t>
            </a:r>
            <a:r>
              <a:rPr lang="en-US" sz="2600" dirty="0" err="1"/>
              <a:t>modulare</a:t>
            </a:r>
            <a:r>
              <a:rPr lang="en-US" sz="2600" dirty="0"/>
              <a:t>:</a:t>
            </a:r>
          </a:p>
          <a:p>
            <a:pPr marL="742950" lvl="1" indent="-285750"/>
            <a:r>
              <a:rPr lang="en-US" sz="2400" dirty="0"/>
              <a:t>ASK: Amplitude Shift Keying;</a:t>
            </a:r>
          </a:p>
          <a:p>
            <a:pPr marL="742950" lvl="1" indent="-285750"/>
            <a:r>
              <a:rPr lang="en-US" sz="2400" dirty="0"/>
              <a:t>PSK: Phase Shift Keying;</a:t>
            </a:r>
          </a:p>
          <a:p>
            <a:pPr marL="742950" lvl="1" indent="-285750"/>
            <a:r>
              <a:rPr lang="en-US" sz="2400" dirty="0"/>
              <a:t>FSK: Frequency Shift Keying.</a:t>
            </a:r>
          </a:p>
          <a:p>
            <a:pPr marL="285750" indent="-285750"/>
            <a:r>
              <a:rPr lang="en-US" sz="2600" dirty="0"/>
              <a:t>Bit rate: </a:t>
            </a: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biţi</a:t>
            </a:r>
            <a:r>
              <a:rPr lang="en-US" sz="2600" dirty="0"/>
              <a:t> pe </a:t>
            </a:r>
            <a:r>
              <a:rPr lang="en-US" sz="2600" dirty="0" err="1"/>
              <a:t>secundă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/>
              <a:t>Baud rate: </a:t>
            </a: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semnale</a:t>
            </a:r>
            <a:r>
              <a:rPr lang="en-US" sz="2600" dirty="0"/>
              <a:t> pe</a:t>
            </a:r>
            <a:br>
              <a:rPr lang="en-US" sz="2600" dirty="0"/>
            </a:br>
            <a:r>
              <a:rPr lang="en-US" sz="2600" dirty="0" err="1"/>
              <a:t>secundă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/>
              <a:t>Baud rate ≤ bit rate;</a:t>
            </a:r>
          </a:p>
          <a:p>
            <a:pPr marL="285750" indent="-285750"/>
            <a:r>
              <a:rPr lang="en-US" sz="2600" dirty="0" err="1"/>
              <a:t>Tehnicile</a:t>
            </a:r>
            <a:r>
              <a:rPr lang="en-US" sz="2600" dirty="0"/>
              <a:t> de </a:t>
            </a:r>
            <a:r>
              <a:rPr lang="en-US" sz="2600" dirty="0" err="1"/>
              <a:t>modulare</a:t>
            </a:r>
            <a:r>
              <a:rPr lang="en-US" sz="2600" dirty="0"/>
              <a:t> sunt </a:t>
            </a:r>
            <a:r>
              <a:rPr lang="en-US" sz="2600" dirty="0" err="1"/>
              <a:t>caracterizate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raportul</a:t>
            </a:r>
            <a:r>
              <a:rPr lang="en-US" sz="2600" dirty="0"/>
              <a:t> </a:t>
            </a:r>
            <a:r>
              <a:rPr lang="en-US" sz="2600" dirty="0" err="1"/>
              <a:t>dintre</a:t>
            </a:r>
            <a:r>
              <a:rPr lang="en-US" sz="2600" dirty="0"/>
              <a:t> bit rate </a:t>
            </a:r>
            <a:r>
              <a:rPr lang="en-US" sz="2600" dirty="0" err="1"/>
              <a:t>și</a:t>
            </a:r>
            <a:r>
              <a:rPr lang="en-US" sz="2600" dirty="0"/>
              <a:t> bound rate.</a:t>
            </a:r>
          </a:p>
        </p:txBody>
      </p:sp>
      <p:pic>
        <p:nvPicPr>
          <p:cNvPr id="3078" name="Picture 6" descr="Sự khác biệt giữa tốc độ bit (bit rate) và tốc độ truyền (baud rate) –  elec2PCB.com">
            <a:extLst>
              <a:ext uri="{FF2B5EF4-FFF2-40B4-BE49-F238E27FC236}">
                <a16:creationId xmlns:a16="http://schemas.microsoft.com/office/drawing/2014/main" id="{B5EE4576-9D3D-8AAE-F4C9-B8AB43ED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585" y="3210134"/>
            <a:ext cx="6312666" cy="2338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6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Transmisia</a:t>
            </a:r>
            <a:r>
              <a:rPr lang="en-US" dirty="0"/>
              <a:t> </a:t>
            </a:r>
            <a:r>
              <a:rPr lang="en-US" dirty="0" err="1"/>
              <a:t>analogică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digitale</a:t>
            </a:r>
            <a:endParaRPr lang="en-US" dirty="0"/>
          </a:p>
        </p:txBody>
      </p:sp>
      <p:pic>
        <p:nvPicPr>
          <p:cNvPr id="3" name="Screenshot 2021-01-16 at 10.28.22.png" descr="Screenshot 2021-01-16 at 10.28.22.png">
            <a:extLst>
              <a:ext uri="{FF2B5EF4-FFF2-40B4-BE49-F238E27FC236}">
                <a16:creationId xmlns:a16="http://schemas.microsoft.com/office/drawing/2014/main" id="{B33B8058-F047-AF34-2C2F-8B698177E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66" y="1525931"/>
            <a:ext cx="4728741" cy="249882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Screenshot 2021-01-16 at 10.33.30.png" descr="Screenshot 2021-01-16 at 10.33.30.png">
            <a:extLst>
              <a:ext uri="{FF2B5EF4-FFF2-40B4-BE49-F238E27FC236}">
                <a16:creationId xmlns:a16="http://schemas.microsoft.com/office/drawing/2014/main" id="{7A0E0631-3520-3449-CB58-1E21214DF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66" y="4209169"/>
            <a:ext cx="4764922" cy="2498828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Amplitude Shift Keying">
            <a:extLst>
              <a:ext uri="{FF2B5EF4-FFF2-40B4-BE49-F238E27FC236}">
                <a16:creationId xmlns:a16="http://schemas.microsoft.com/office/drawing/2014/main" id="{6B647244-4EFA-AAE0-3D52-C6DCB0E46380}"/>
              </a:ext>
            </a:extLst>
          </p:cNvPr>
          <p:cNvSpPr txBox="1"/>
          <p:nvPr/>
        </p:nvSpPr>
        <p:spPr>
          <a:xfrm>
            <a:off x="2321361" y="1503663"/>
            <a:ext cx="26834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2000" dirty="0"/>
              <a:t>Amplitude Shift Keying</a:t>
            </a:r>
          </a:p>
        </p:txBody>
      </p:sp>
      <p:sp>
        <p:nvSpPr>
          <p:cNvPr id="7" name="Frequency Shift Keying">
            <a:extLst>
              <a:ext uri="{FF2B5EF4-FFF2-40B4-BE49-F238E27FC236}">
                <a16:creationId xmlns:a16="http://schemas.microsoft.com/office/drawing/2014/main" id="{ACD0218B-D8C0-4AF3-FBAF-316656219A1C}"/>
              </a:ext>
            </a:extLst>
          </p:cNvPr>
          <p:cNvSpPr txBox="1"/>
          <p:nvPr/>
        </p:nvSpPr>
        <p:spPr>
          <a:xfrm>
            <a:off x="2286094" y="4209168"/>
            <a:ext cx="2753959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2000" dirty="0"/>
              <a:t>Frequency Shift Keying</a:t>
            </a:r>
          </a:p>
        </p:txBody>
      </p:sp>
      <p:pic>
        <p:nvPicPr>
          <p:cNvPr id="8" name="Screenshot 2021-01-16 at 10.31.40.png" descr="Screenshot 2021-01-16 at 10.31.40.png">
            <a:extLst>
              <a:ext uri="{FF2B5EF4-FFF2-40B4-BE49-F238E27FC236}">
                <a16:creationId xmlns:a16="http://schemas.microsoft.com/office/drawing/2014/main" id="{F64A2D3D-ECEA-F62E-008F-830F967E0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047" y="1523012"/>
            <a:ext cx="4728741" cy="2504665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Screenshot 2021-01-16 at 10.35.07.png" descr="Screenshot 2021-01-16 at 10.35.07.png">
            <a:extLst>
              <a:ext uri="{FF2B5EF4-FFF2-40B4-BE49-F238E27FC236}">
                <a16:creationId xmlns:a16="http://schemas.microsoft.com/office/drawing/2014/main" id="{344261E4-76AD-0AF0-6FE6-1A944A8B7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048" y="4097897"/>
            <a:ext cx="4728740" cy="2610100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Quadrature Amplitude Modulation">
            <a:extLst>
              <a:ext uri="{FF2B5EF4-FFF2-40B4-BE49-F238E27FC236}">
                <a16:creationId xmlns:a16="http://schemas.microsoft.com/office/drawing/2014/main" id="{A3599F2E-E771-20F4-0FFD-C81DB0144BAA}"/>
              </a:ext>
            </a:extLst>
          </p:cNvPr>
          <p:cNvSpPr txBox="1"/>
          <p:nvPr/>
        </p:nvSpPr>
        <p:spPr>
          <a:xfrm>
            <a:off x="6442000" y="4018538"/>
            <a:ext cx="3921202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2000" dirty="0"/>
              <a:t>Quadrature Amplitude Modulation</a:t>
            </a:r>
          </a:p>
        </p:txBody>
      </p:sp>
      <p:sp>
        <p:nvSpPr>
          <p:cNvPr id="11" name="Phase Shift Keying">
            <a:extLst>
              <a:ext uri="{FF2B5EF4-FFF2-40B4-BE49-F238E27FC236}">
                <a16:creationId xmlns:a16="http://schemas.microsoft.com/office/drawing/2014/main" id="{9A8A6B77-D48F-5A90-0A9C-966E955D9A1B}"/>
              </a:ext>
            </a:extLst>
          </p:cNvPr>
          <p:cNvSpPr txBox="1"/>
          <p:nvPr/>
        </p:nvSpPr>
        <p:spPr>
          <a:xfrm>
            <a:off x="8093350" y="1523012"/>
            <a:ext cx="2269852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2000" dirty="0"/>
              <a:t>Phase Shift Keying</a:t>
            </a:r>
          </a:p>
        </p:txBody>
      </p:sp>
    </p:spTree>
    <p:extLst>
      <p:ext uri="{BB962C8B-B14F-4D97-AF65-F5344CB8AC3E}">
        <p14:creationId xmlns:p14="http://schemas.microsoft.com/office/powerpoint/2010/main" val="372095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Multiplexarea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916935"/>
            <a:ext cx="12192000" cy="492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 err="1"/>
              <a:t>Constă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gruparea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multor</a:t>
            </a:r>
            <a:r>
              <a:rPr lang="en-US" sz="2800" dirty="0"/>
              <a:t> </a:t>
            </a:r>
            <a:r>
              <a:rPr lang="en-US" sz="2800" dirty="0" err="1"/>
              <a:t>fluxuri</a:t>
            </a:r>
            <a:r>
              <a:rPr lang="en-US" sz="2800" dirty="0"/>
              <a:t> de date </a:t>
            </a:r>
            <a:r>
              <a:rPr lang="en-US" sz="2800" dirty="0" err="1"/>
              <a:t>într</a:t>
            </a:r>
            <a:r>
              <a:rPr lang="en-US" sz="2800" dirty="0"/>
              <a:t>-un </a:t>
            </a:r>
            <a:r>
              <a:rPr lang="en-US" sz="2800" dirty="0" err="1"/>
              <a:t>singur</a:t>
            </a:r>
            <a:r>
              <a:rPr lang="en-US" sz="2800" dirty="0"/>
              <a:t> </a:t>
            </a:r>
            <a:r>
              <a:rPr lang="en-US" sz="2800" dirty="0" err="1"/>
              <a:t>semnal</a:t>
            </a:r>
            <a:r>
              <a:rPr lang="en-US" sz="2800" dirty="0"/>
              <a:t> </a:t>
            </a:r>
            <a:r>
              <a:rPr lang="en-US" sz="2800" dirty="0" err="1"/>
              <a:t>peste</a:t>
            </a:r>
            <a:r>
              <a:rPr lang="en-US" sz="2800" dirty="0"/>
              <a:t> un </a:t>
            </a:r>
            <a:r>
              <a:rPr lang="en-US" sz="2800" dirty="0" err="1"/>
              <a:t>singur</a:t>
            </a:r>
            <a:r>
              <a:rPr lang="en-US" sz="2800" dirty="0"/>
              <a:t> </a:t>
            </a:r>
            <a:r>
              <a:rPr lang="en-US" sz="2800" dirty="0" err="1"/>
              <a:t>mediu</a:t>
            </a:r>
            <a:r>
              <a:rPr lang="en-US" sz="2800" dirty="0"/>
              <a:t> </a:t>
            </a:r>
            <a:r>
              <a:rPr lang="en-US" sz="2800" dirty="0" err="1"/>
              <a:t>partajat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 err="1"/>
              <a:t>Analogică</a:t>
            </a:r>
            <a:r>
              <a:rPr lang="en-US" sz="2800" dirty="0"/>
              <a:t>:</a:t>
            </a:r>
          </a:p>
          <a:p>
            <a:pPr marL="742950" lvl="1" indent="-285750"/>
            <a:r>
              <a:rPr lang="en-US" sz="2600" dirty="0"/>
              <a:t>FDM (Frequency Division Multiplexing);</a:t>
            </a:r>
          </a:p>
          <a:p>
            <a:pPr marL="742950" lvl="1" indent="-285750"/>
            <a:r>
              <a:rPr lang="en-US" sz="2600" dirty="0"/>
              <a:t>WDM (Wavelength Division Multiplexing) – pentru </a:t>
            </a:r>
            <a:r>
              <a:rPr lang="en-US" sz="2600" dirty="0" err="1"/>
              <a:t>mediul</a:t>
            </a:r>
            <a:r>
              <a:rPr lang="en-US" sz="2600" dirty="0"/>
              <a:t> optic.</a:t>
            </a:r>
          </a:p>
          <a:p>
            <a:pPr marL="285750" indent="-285750"/>
            <a:r>
              <a:rPr lang="en-US" sz="2800" dirty="0" err="1"/>
              <a:t>Digitală</a:t>
            </a:r>
            <a:r>
              <a:rPr lang="en-US" sz="2800" dirty="0"/>
              <a:t>:</a:t>
            </a:r>
          </a:p>
          <a:p>
            <a:pPr marL="742950" lvl="1" indent="-285750"/>
            <a:r>
              <a:rPr lang="en-US" sz="2600" dirty="0"/>
              <a:t>TDM (Time division multiplexing).</a:t>
            </a:r>
          </a:p>
        </p:txBody>
      </p:sp>
      <p:pic>
        <p:nvPicPr>
          <p:cNvPr id="10244" name="Picture 4" descr="Multiplexarea">
            <a:extLst>
              <a:ext uri="{FF2B5EF4-FFF2-40B4-BE49-F238E27FC236}">
                <a16:creationId xmlns:a16="http://schemas.microsoft.com/office/drawing/2014/main" id="{1722FECD-402F-0E8F-D38B-FD461FF1E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51" y="4536907"/>
            <a:ext cx="6448540" cy="19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40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Multiplexarea</a:t>
            </a:r>
            <a:r>
              <a:rPr lang="en-US" dirty="0"/>
              <a:t> – FDM</a:t>
            </a:r>
          </a:p>
        </p:txBody>
      </p:sp>
      <p:pic>
        <p:nvPicPr>
          <p:cNvPr id="4" name="Screenshot 2021-01-16 at 10.41.19.png" descr="Screenshot 2021-01-16 at 10.41.19.png">
            <a:extLst>
              <a:ext uri="{FF2B5EF4-FFF2-40B4-BE49-F238E27FC236}">
                <a16:creationId xmlns:a16="http://schemas.microsoft.com/office/drawing/2014/main" id="{DC5A47F7-EEDD-1A9E-252E-5C928C5CE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94" y="1803645"/>
            <a:ext cx="7140812" cy="48854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55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Multiplexarea</a:t>
            </a:r>
            <a:r>
              <a:rPr lang="en-US" dirty="0"/>
              <a:t> – WDM</a:t>
            </a:r>
          </a:p>
        </p:txBody>
      </p:sp>
      <p:pic>
        <p:nvPicPr>
          <p:cNvPr id="3" name="Screenshot 2021-01-16 at 10.46.20.png" descr="Screenshot 2021-01-16 at 10.46.20.png">
            <a:extLst>
              <a:ext uri="{FF2B5EF4-FFF2-40B4-BE49-F238E27FC236}">
                <a16:creationId xmlns:a16="http://schemas.microsoft.com/office/drawing/2014/main" id="{A43BBD80-521C-7844-8367-7CC2AD05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30" y="1954253"/>
            <a:ext cx="8984539" cy="48877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314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Multiplexarea</a:t>
            </a:r>
            <a:r>
              <a:rPr lang="en-US" dirty="0"/>
              <a:t> – TDM</a:t>
            </a:r>
          </a:p>
        </p:txBody>
      </p:sp>
      <p:pic>
        <p:nvPicPr>
          <p:cNvPr id="4" name="Screenshot 2021-01-16 at 10.47.19.png" descr="Screenshot 2021-01-16 at 10.47.19.png">
            <a:extLst>
              <a:ext uri="{FF2B5EF4-FFF2-40B4-BE49-F238E27FC236}">
                <a16:creationId xmlns:a16="http://schemas.microsoft.com/office/drawing/2014/main" id="{ABAE1829-1DB1-AD45-641F-1309746C3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339884"/>
            <a:ext cx="11353800" cy="37081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5273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Linii</a:t>
            </a:r>
            <a:r>
              <a:rPr lang="en-US" dirty="0"/>
              <a:t> </a:t>
            </a:r>
            <a:r>
              <a:rPr lang="en-US" dirty="0" err="1"/>
              <a:t>telefonice</a:t>
            </a:r>
            <a:endParaRPr lang="en-US" dirty="0"/>
          </a:p>
        </p:txBody>
      </p:sp>
      <p:pic>
        <p:nvPicPr>
          <p:cNvPr id="3" name="Screenshot 2021-01-16 at 10.50.25.png" descr="Screenshot 2021-01-16 at 10.50.25.png">
            <a:extLst>
              <a:ext uri="{FF2B5EF4-FFF2-40B4-BE49-F238E27FC236}">
                <a16:creationId xmlns:a16="http://schemas.microsoft.com/office/drawing/2014/main" id="{30517368-EEB3-4498-1AD6-EB401175C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99" y="1817687"/>
            <a:ext cx="8683201" cy="49383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578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Speed Digital Access: DSL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4D9BE-A26A-097D-B019-04E3711F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06" y="3682160"/>
            <a:ext cx="8143494" cy="315988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916935"/>
            <a:ext cx="11977395" cy="492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Digital Subscriber Line;</a:t>
            </a:r>
          </a:p>
          <a:p>
            <a:pPr marL="285750" indent="-285750"/>
            <a:r>
              <a:rPr lang="en-US" sz="2800" dirty="0"/>
              <a:t>ADSL (Asymmetric DSL): </a:t>
            </a:r>
            <a:r>
              <a:rPr lang="en-US" sz="2800" dirty="0" err="1"/>
              <a:t>destinată</a:t>
            </a:r>
            <a:r>
              <a:rPr lang="en-US" sz="2800" dirty="0"/>
              <a:t> </a:t>
            </a:r>
            <a:r>
              <a:rPr lang="en-US" sz="2800" dirty="0" err="1"/>
              <a:t>utilizatorilor</a:t>
            </a:r>
            <a:r>
              <a:rPr lang="en-US" sz="2800" dirty="0"/>
              <a:t>, </a:t>
            </a:r>
            <a:r>
              <a:rPr lang="en-US" sz="2800" dirty="0" err="1"/>
              <a:t>nepotrivită</a:t>
            </a:r>
            <a:r>
              <a:rPr lang="en-US" sz="2800" dirty="0"/>
              <a:t> pentru </a:t>
            </a:r>
            <a:r>
              <a:rPr lang="en-US" sz="2800" dirty="0" err="1"/>
              <a:t>mediul</a:t>
            </a:r>
            <a:r>
              <a:rPr lang="en-US" sz="2800" dirty="0"/>
              <a:t> business;</a:t>
            </a:r>
          </a:p>
          <a:p>
            <a:pPr marL="285750" indent="-285750"/>
            <a:r>
              <a:rPr lang="en-US" sz="2800" dirty="0"/>
              <a:t>"Asymmetric" </a:t>
            </a:r>
            <a:r>
              <a:rPr lang="en-US" sz="2800" dirty="0" err="1"/>
              <a:t>reprezintă</a:t>
            </a:r>
            <a:r>
              <a:rPr lang="en-US" sz="2800" dirty="0"/>
              <a:t> </a:t>
            </a:r>
            <a:r>
              <a:rPr lang="en-US" sz="2800" dirty="0" err="1"/>
              <a:t>faptul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br>
              <a:rPr lang="en-US" sz="2800" dirty="0"/>
            </a:b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</a:t>
            </a:r>
            <a:r>
              <a:rPr lang="en-US" sz="2800" dirty="0"/>
              <a:t> din </a:t>
            </a:r>
            <a:r>
              <a:rPr lang="en-US" sz="2800" dirty="0" err="1"/>
              <a:t>lăţimea</a:t>
            </a:r>
            <a:r>
              <a:rPr lang="en-US" sz="2800" dirty="0"/>
              <a:t> de </a:t>
            </a:r>
            <a:r>
              <a:rPr lang="en-US" sz="2800" dirty="0" err="1"/>
              <a:t>bandă</a:t>
            </a:r>
            <a:r>
              <a:rPr lang="en-US" sz="2800" dirty="0"/>
              <a:t> se</a:t>
            </a:r>
            <a:br>
              <a:rPr lang="en-US" sz="2800" dirty="0"/>
            </a:br>
            <a:r>
              <a:rPr lang="en-US" sz="2800" dirty="0" err="1"/>
              <a:t>foloseşte</a:t>
            </a:r>
            <a:r>
              <a:rPr lang="en-US" sz="2800" dirty="0"/>
              <a:t> pentru </a:t>
            </a:r>
            <a:r>
              <a:rPr lang="en-US" sz="2800" dirty="0" err="1"/>
              <a:t>trafic</a:t>
            </a:r>
            <a:r>
              <a:rPr lang="en-US" sz="2800" dirty="0"/>
              <a:t> </a:t>
            </a:r>
            <a:r>
              <a:rPr lang="en-US" sz="2800" dirty="0" err="1"/>
              <a:t>spre</a:t>
            </a:r>
            <a:r>
              <a:rPr lang="en-US" sz="2800" dirty="0"/>
              <a:t> </a:t>
            </a:r>
            <a:r>
              <a:rPr lang="en-US" sz="2800" dirty="0" err="1"/>
              <a:t>utilizator</a:t>
            </a:r>
            <a:r>
              <a:rPr lang="en-US" sz="2800" dirty="0"/>
              <a:t>; </a:t>
            </a:r>
          </a:p>
          <a:p>
            <a:pPr marL="285750" indent="-285750"/>
            <a:r>
              <a:rPr lang="en-US" sz="2800" dirty="0" err="1"/>
              <a:t>Lăţimea</a:t>
            </a:r>
            <a:r>
              <a:rPr lang="en-US" sz="2800" dirty="0"/>
              <a:t> de </a:t>
            </a:r>
            <a:r>
              <a:rPr lang="en-US" sz="2800" dirty="0" err="1"/>
              <a:t>bandă</a:t>
            </a:r>
            <a:r>
              <a:rPr lang="en-US" sz="2800" dirty="0"/>
              <a:t> poate</a:t>
            </a:r>
            <a:br>
              <a:rPr lang="en-US" sz="2800" dirty="0"/>
            </a:br>
            <a:r>
              <a:rPr lang="en-US" sz="2800" dirty="0" err="1"/>
              <a:t>ajunge</a:t>
            </a:r>
            <a:r>
              <a:rPr lang="en-US" sz="2800" dirty="0"/>
              <a:t> la 1.1 </a:t>
            </a:r>
            <a:r>
              <a:rPr lang="en-US" sz="2800" dirty="0" err="1"/>
              <a:t>MHz.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742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Funcțiile</a:t>
            </a:r>
            <a:r>
              <a:rPr lang="en-US" dirty="0"/>
              <a:t> </a:t>
            </a:r>
            <a:r>
              <a:rPr lang="en-US" dirty="0" err="1"/>
              <a:t>nivelului</a:t>
            </a:r>
            <a:r>
              <a:rPr lang="en-US" dirty="0"/>
              <a:t> </a:t>
            </a:r>
            <a:r>
              <a:rPr lang="en-US" dirty="0" err="1"/>
              <a:t>fizic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4F70ED-D128-0536-A8D3-3C7A0E0A8F2F}"/>
              </a:ext>
            </a:extLst>
          </p:cNvPr>
          <p:cNvSpPr/>
          <p:nvPr/>
        </p:nvSpPr>
        <p:spPr>
          <a:xfrm>
            <a:off x="6108008" y="1731188"/>
            <a:ext cx="4589879" cy="2364734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600" dirty="0" err="1"/>
              <a:t>Multiplexare</a:t>
            </a:r>
            <a:endParaRPr lang="en-US" sz="2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368BCA-B903-6C15-C7B3-5B6F02C0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8" y="2513021"/>
            <a:ext cx="2662518" cy="11833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52BBD2-B51F-F928-E372-16823B3E0261}"/>
              </a:ext>
            </a:extLst>
          </p:cNvPr>
          <p:cNvSpPr/>
          <p:nvPr/>
        </p:nvSpPr>
        <p:spPr>
          <a:xfrm>
            <a:off x="1328449" y="1731187"/>
            <a:ext cx="4589879" cy="236473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600" dirty="0" err="1"/>
              <a:t>Transformarea</a:t>
            </a:r>
            <a:r>
              <a:rPr lang="en-US" sz="2600" dirty="0"/>
              <a:t> bit - </a:t>
            </a:r>
            <a:r>
              <a:rPr lang="en-US" sz="2600" dirty="0" err="1"/>
              <a:t>semal</a:t>
            </a:r>
            <a:endParaRPr lang="en-US" sz="2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A441EB-94B8-4A26-9EF6-5BBB7AC6FF08}"/>
              </a:ext>
            </a:extLst>
          </p:cNvPr>
          <p:cNvSpPr/>
          <p:nvPr/>
        </p:nvSpPr>
        <p:spPr>
          <a:xfrm>
            <a:off x="1328449" y="4303401"/>
            <a:ext cx="4589879" cy="2364734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800" dirty="0" err="1"/>
              <a:t>Sincronizarea</a:t>
            </a:r>
            <a:r>
              <a:rPr lang="en-US" sz="2800" dirty="0"/>
              <a:t> </a:t>
            </a:r>
            <a:r>
              <a:rPr lang="en-US" sz="2800" dirty="0" err="1"/>
              <a:t>biților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D6FEE7-E024-54CD-E6A5-5739190E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401" y="5131459"/>
            <a:ext cx="4118211" cy="12764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EE0BE1-54C3-B840-C599-2698A8C84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824" y="2513021"/>
            <a:ext cx="3313127" cy="13226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E8B4F7-4F89-A8C0-9D50-399DA9916F49}"/>
              </a:ext>
            </a:extLst>
          </p:cNvPr>
          <p:cNvSpPr/>
          <p:nvPr/>
        </p:nvSpPr>
        <p:spPr>
          <a:xfrm>
            <a:off x="6108007" y="4303401"/>
            <a:ext cx="4589879" cy="2364734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600" dirty="0" err="1"/>
              <a:t>Controlul</a:t>
            </a:r>
            <a:r>
              <a:rPr lang="en-US" sz="2600" dirty="0"/>
              <a:t> </a:t>
            </a:r>
            <a:r>
              <a:rPr lang="en-US" sz="2600" dirty="0" err="1"/>
              <a:t>vitezei</a:t>
            </a:r>
            <a:endParaRPr lang="en-US" sz="2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DE3C74-580A-8099-BF07-EB3669EBC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111" y="4944135"/>
            <a:ext cx="2773669" cy="14825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28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9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ADSL</a:t>
            </a:r>
            <a:br>
              <a:rPr lang="en-US" dirty="0"/>
            </a:br>
            <a:r>
              <a:rPr lang="en-US" dirty="0"/>
              <a:t>(</a:t>
            </a:r>
            <a:r>
              <a:rPr lang="en-US" sz="4400" dirty="0"/>
              <a:t>Asymmetric Digital Subscriber Line</a:t>
            </a:r>
            <a:r>
              <a:rPr lang="en-US" dirty="0"/>
              <a:t>)</a:t>
            </a:r>
          </a:p>
        </p:txBody>
      </p:sp>
      <p:pic>
        <p:nvPicPr>
          <p:cNvPr id="3" name="Screenshot 2021-01-16 at 10.56.40.png" descr="Screenshot 2021-01-16 at 10.56.40.png">
            <a:extLst>
              <a:ext uri="{FF2B5EF4-FFF2-40B4-BE49-F238E27FC236}">
                <a16:creationId xmlns:a16="http://schemas.microsoft.com/office/drawing/2014/main" id="{72C0EBD9-B695-CF4B-7227-64C421D0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50" y="1833255"/>
            <a:ext cx="6979300" cy="48847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28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Medii</a:t>
            </a:r>
            <a:r>
              <a:rPr lang="en-US" dirty="0"/>
              <a:t> de </a:t>
            </a:r>
            <a:r>
              <a:rPr lang="en-US" dirty="0" err="1"/>
              <a:t>transmisei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464902"/>
            <a:ext cx="12192000" cy="531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200" dirty="0"/>
              <a:t>Cu fir (</a:t>
            </a:r>
            <a:r>
              <a:rPr lang="en-US" sz="2200" dirty="0" err="1"/>
              <a:t>ghidat</a:t>
            </a:r>
            <a:r>
              <a:rPr lang="en-US" sz="2200" dirty="0"/>
              <a:t>):</a:t>
            </a:r>
          </a:p>
          <a:p>
            <a:pPr marL="742950" lvl="1" indent="-285750"/>
            <a:r>
              <a:rPr lang="en-US" sz="2000" dirty="0" err="1"/>
              <a:t>Cablu</a:t>
            </a:r>
            <a:r>
              <a:rPr lang="en-US" sz="2000" dirty="0"/>
              <a:t> coaxial;</a:t>
            </a:r>
          </a:p>
          <a:p>
            <a:pPr marL="742950" lvl="1" indent="-285750"/>
            <a:r>
              <a:rPr lang="en-US" sz="2000" dirty="0" err="1"/>
              <a:t>Cablu</a:t>
            </a:r>
            <a:r>
              <a:rPr lang="en-US" sz="2000" dirty="0"/>
              <a:t> </a:t>
            </a:r>
            <a:r>
              <a:rPr lang="en-US" sz="2000" dirty="0" err="1"/>
              <a:t>torsadat</a:t>
            </a:r>
            <a:r>
              <a:rPr lang="en-US" sz="2000" dirty="0"/>
              <a:t> (twisted-pair cable):</a:t>
            </a:r>
          </a:p>
          <a:p>
            <a:pPr marL="1200150" lvl="2" indent="-285750"/>
            <a:r>
              <a:rPr lang="en-US" sz="1800" dirty="0" err="1"/>
              <a:t>Cablu</a:t>
            </a:r>
            <a:r>
              <a:rPr lang="en-US" sz="1800" dirty="0"/>
              <a:t> </a:t>
            </a:r>
            <a:r>
              <a:rPr lang="en-US" sz="1800" dirty="0" err="1"/>
              <a:t>torsadat</a:t>
            </a:r>
            <a:r>
              <a:rPr lang="en-US" sz="1800" dirty="0"/>
              <a:t> </a:t>
            </a:r>
            <a:r>
              <a:rPr lang="en-US" sz="1800" dirty="0" err="1"/>
              <a:t>neecranat</a:t>
            </a:r>
            <a:r>
              <a:rPr lang="en-US" sz="1800" dirty="0"/>
              <a:t> (UTP);</a:t>
            </a:r>
          </a:p>
          <a:p>
            <a:pPr marL="1200150" lvl="2" indent="-285750"/>
            <a:r>
              <a:rPr lang="fr-FR" sz="1800" dirty="0" err="1"/>
              <a:t>Cablu</a:t>
            </a:r>
            <a:r>
              <a:rPr lang="fr-FR" sz="1800" dirty="0"/>
              <a:t> </a:t>
            </a:r>
            <a:r>
              <a:rPr lang="fr-FR" sz="1800" dirty="0" err="1"/>
              <a:t>torsadat</a:t>
            </a:r>
            <a:r>
              <a:rPr lang="fr-FR" sz="1800" dirty="0"/>
              <a:t> </a:t>
            </a:r>
            <a:r>
              <a:rPr lang="fr-FR" sz="1800" dirty="0" err="1"/>
              <a:t>ecranat</a:t>
            </a:r>
            <a:r>
              <a:rPr lang="fr-FR" sz="1800" dirty="0"/>
              <a:t> </a:t>
            </a:r>
            <a:r>
              <a:rPr lang="fr-FR" sz="1800" dirty="0" err="1"/>
              <a:t>cu</a:t>
            </a:r>
            <a:r>
              <a:rPr lang="fr-FR" sz="1800" dirty="0"/>
              <a:t> folie (</a:t>
            </a:r>
            <a:r>
              <a:rPr lang="en-US" sz="1800" dirty="0"/>
              <a:t>FTP);</a:t>
            </a:r>
          </a:p>
          <a:p>
            <a:pPr marL="1200150" lvl="2" indent="-285750"/>
            <a:r>
              <a:rPr lang="en-US" sz="1800" dirty="0" err="1"/>
              <a:t>Cablu</a:t>
            </a:r>
            <a:r>
              <a:rPr lang="en-US" sz="1800" dirty="0"/>
              <a:t> </a:t>
            </a:r>
            <a:r>
              <a:rPr lang="en-US" sz="1800" dirty="0" err="1"/>
              <a:t>torsadat</a:t>
            </a:r>
            <a:r>
              <a:rPr lang="en-US" sz="1800" dirty="0"/>
              <a:t> </a:t>
            </a:r>
            <a:r>
              <a:rPr lang="en-US" sz="1800" dirty="0" err="1"/>
              <a:t>ecranat</a:t>
            </a:r>
            <a:r>
              <a:rPr lang="en-US" sz="1800" dirty="0"/>
              <a:t> (STP);</a:t>
            </a:r>
          </a:p>
          <a:p>
            <a:pPr marL="1200150" lvl="2" indent="-285750"/>
            <a:r>
              <a:rPr lang="en-US" sz="1800" dirty="0" err="1"/>
              <a:t>Cablu</a:t>
            </a:r>
            <a:r>
              <a:rPr lang="en-US" sz="1800" dirty="0"/>
              <a:t> </a:t>
            </a:r>
            <a:r>
              <a:rPr lang="en-US" sz="1800" dirty="0" err="1"/>
              <a:t>torsadat</a:t>
            </a:r>
            <a:r>
              <a:rPr lang="en-US" sz="1800" dirty="0"/>
              <a:t> </a:t>
            </a:r>
            <a:r>
              <a:rPr lang="en-US" sz="1800" dirty="0" err="1"/>
              <a:t>ecranat</a:t>
            </a:r>
            <a:r>
              <a:rPr lang="en-US" sz="1800" dirty="0"/>
              <a:t>, cu </a:t>
            </a:r>
            <a:r>
              <a:rPr lang="en-US" sz="1800" dirty="0" err="1"/>
              <a:t>tresă</a:t>
            </a:r>
            <a:r>
              <a:rPr lang="en-US" sz="1800" dirty="0"/>
              <a:t> (S/STP);</a:t>
            </a:r>
          </a:p>
          <a:p>
            <a:pPr marL="1200150" lvl="2" indent="-285750"/>
            <a:r>
              <a:rPr lang="en-US" sz="1800" dirty="0" err="1"/>
              <a:t>Cablu</a:t>
            </a:r>
            <a:r>
              <a:rPr lang="en-US" sz="1800" dirty="0"/>
              <a:t> </a:t>
            </a:r>
            <a:r>
              <a:rPr lang="en-US" sz="1800" dirty="0" err="1"/>
              <a:t>torsadat</a:t>
            </a:r>
            <a:r>
              <a:rPr lang="en-US" sz="1800" dirty="0"/>
              <a:t> </a:t>
            </a:r>
            <a:r>
              <a:rPr lang="en-US" sz="1800" dirty="0" err="1"/>
              <a:t>ecranat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cu folie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tresă</a:t>
            </a:r>
            <a:r>
              <a:rPr lang="en-US" sz="1800" dirty="0"/>
              <a:t> (S/FTP).</a:t>
            </a:r>
          </a:p>
          <a:p>
            <a:pPr marL="742950" lvl="1" indent="-285750"/>
            <a:r>
              <a:rPr lang="en-US" sz="2000" dirty="0" err="1"/>
              <a:t>Fibră</a:t>
            </a:r>
            <a:r>
              <a:rPr lang="en-US" sz="2000" dirty="0"/>
              <a:t> </a:t>
            </a:r>
            <a:r>
              <a:rPr lang="en-US" sz="2000" dirty="0" err="1"/>
              <a:t>optică</a:t>
            </a:r>
            <a:r>
              <a:rPr lang="en-US" sz="2000" dirty="0"/>
              <a:t>:</a:t>
            </a:r>
          </a:p>
          <a:p>
            <a:pPr marL="1200150" lvl="2" indent="-285750"/>
            <a:r>
              <a:rPr lang="en-US" sz="2000" dirty="0"/>
              <a:t>Multimode;</a:t>
            </a:r>
          </a:p>
          <a:p>
            <a:pPr marL="1200150" lvl="2" indent="-285750"/>
            <a:r>
              <a:rPr lang="en-US" sz="2000" dirty="0" err="1"/>
              <a:t>Singlemode</a:t>
            </a:r>
            <a:r>
              <a:rPr lang="en-US" sz="2000" dirty="0"/>
              <a:t>.</a:t>
            </a:r>
          </a:p>
          <a:p>
            <a:pPr marL="285750" indent="-285750"/>
            <a:r>
              <a:rPr lang="en-US" sz="2200" dirty="0" err="1"/>
              <a:t>Fără</a:t>
            </a:r>
            <a:r>
              <a:rPr lang="en-US" sz="2200" dirty="0"/>
              <a:t> fir (</a:t>
            </a:r>
            <a:r>
              <a:rPr lang="en-US" sz="2200" dirty="0" err="1"/>
              <a:t>neghidat</a:t>
            </a:r>
            <a:r>
              <a:rPr lang="en-US" sz="2200" dirty="0"/>
              <a:t>):</a:t>
            </a:r>
          </a:p>
          <a:p>
            <a:pPr marL="742950" lvl="1" indent="-285750"/>
            <a:r>
              <a:rPr lang="en-US" sz="2000" dirty="0" err="1"/>
              <a:t>Unde</a:t>
            </a:r>
            <a:r>
              <a:rPr lang="en-US" sz="2000" dirty="0"/>
              <a:t> radio;</a:t>
            </a:r>
          </a:p>
          <a:p>
            <a:pPr marL="742950" lvl="1" indent="-285750"/>
            <a:r>
              <a:rPr lang="en-US" sz="2000" dirty="0" err="1"/>
              <a:t>Microunde</a:t>
            </a:r>
            <a:r>
              <a:rPr lang="en-US" sz="2000" dirty="0"/>
              <a:t>;</a:t>
            </a:r>
          </a:p>
          <a:p>
            <a:pPr marL="742950" lvl="1" indent="-285750"/>
            <a:r>
              <a:rPr lang="en-US" sz="2000" dirty="0" err="1"/>
              <a:t>Infraroşii</a:t>
            </a:r>
            <a:r>
              <a:rPr lang="en-US" sz="2000" dirty="0"/>
              <a:t>.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53224C2-9B36-88CE-D490-C77339DA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98" y="2139620"/>
            <a:ext cx="2103579" cy="156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B8F5B30-7276-CED8-D320-045D8BDBC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753" y="2139620"/>
            <a:ext cx="2103579" cy="156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B0B769C7-371C-B533-7D54-0B661C69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108" y="2139620"/>
            <a:ext cx="2103579" cy="156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2E7A2F19-E93E-CAF0-E98C-09B7B195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48" y="3834169"/>
            <a:ext cx="3717029" cy="156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efined">
            <a:extLst>
              <a:ext uri="{FF2B5EF4-FFF2-40B4-BE49-F238E27FC236}">
                <a16:creationId xmlns:a16="http://schemas.microsoft.com/office/drawing/2014/main" id="{BD92A2CB-ECA0-45FA-302F-63BD9950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83" y="3834169"/>
            <a:ext cx="2103580" cy="156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7CDEE78B-99E0-D06C-63A9-CCF8CAA5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107" y="3834169"/>
            <a:ext cx="2103580" cy="156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E76EDDA-1617-B7F9-0CCB-E3CDE4F7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98" y="5599125"/>
            <a:ext cx="9668158" cy="12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68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Cablu</a:t>
            </a:r>
            <a:r>
              <a:rPr lang="en-US" dirty="0"/>
              <a:t> coaxial</a:t>
            </a:r>
          </a:p>
        </p:txBody>
      </p:sp>
      <p:pic>
        <p:nvPicPr>
          <p:cNvPr id="3" name="Screenshot 2021-01-16 at 09.45.30.png" descr="Screenshot 2021-01-16 at 09.45.30.png">
            <a:extLst>
              <a:ext uri="{FF2B5EF4-FFF2-40B4-BE49-F238E27FC236}">
                <a16:creationId xmlns:a16="http://schemas.microsoft.com/office/drawing/2014/main" id="{4A844BF5-DBDB-D3D8-DDEA-CBA86EB0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57" y="1864035"/>
            <a:ext cx="6262743" cy="478950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-1" y="1464902"/>
            <a:ext cx="6167535" cy="531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200" dirty="0" err="1"/>
              <a:t>Cablul</a:t>
            </a:r>
            <a:r>
              <a:rPr lang="en-US" sz="2200" dirty="0"/>
              <a:t> coaxial </a:t>
            </a:r>
            <a:r>
              <a:rPr lang="en-US" sz="2200" dirty="0" err="1"/>
              <a:t>este</a:t>
            </a:r>
            <a:r>
              <a:rPr lang="en-US" sz="2200" dirty="0"/>
              <a:t> un </a:t>
            </a:r>
            <a:r>
              <a:rPr lang="en-US" sz="2200" dirty="0" err="1"/>
              <a:t>cablu</a:t>
            </a:r>
            <a:r>
              <a:rPr lang="en-US" sz="2200" dirty="0"/>
              <a:t> electric care are un conductor interior </a:t>
            </a:r>
            <a:r>
              <a:rPr lang="en-US" sz="2200" dirty="0" err="1"/>
              <a:t>inconjurat</a:t>
            </a:r>
            <a:r>
              <a:rPr lang="en-US" sz="2200" dirty="0"/>
              <a:t> de un </a:t>
            </a:r>
            <a:r>
              <a:rPr lang="en-US" sz="2200" dirty="0" err="1"/>
              <a:t>strat</a:t>
            </a:r>
            <a:r>
              <a:rPr lang="en-US" sz="2200" dirty="0"/>
              <a:t> </a:t>
            </a:r>
            <a:r>
              <a:rPr lang="en-US" sz="2200" dirty="0" err="1"/>
              <a:t>izolator</a:t>
            </a:r>
            <a:r>
              <a:rPr lang="en-US" sz="2200" dirty="0"/>
              <a:t> tubular, </a:t>
            </a:r>
            <a:r>
              <a:rPr lang="en-US" sz="2200" dirty="0" err="1"/>
              <a:t>înconjurat</a:t>
            </a:r>
            <a:r>
              <a:rPr lang="en-US" sz="2200" dirty="0"/>
              <a:t> de o </a:t>
            </a:r>
            <a:r>
              <a:rPr lang="en-US" sz="2200" dirty="0" err="1"/>
              <a:t>tresă</a:t>
            </a:r>
            <a:r>
              <a:rPr lang="en-US" sz="2200" dirty="0"/>
              <a:t> </a:t>
            </a:r>
            <a:r>
              <a:rPr lang="en-US" sz="2200" dirty="0" err="1"/>
              <a:t>conductivă</a:t>
            </a:r>
            <a:r>
              <a:rPr lang="en-US" sz="2200" dirty="0"/>
              <a:t> </a:t>
            </a:r>
            <a:r>
              <a:rPr lang="en-US" sz="2200" dirty="0" err="1"/>
              <a:t>tubulară</a:t>
            </a:r>
            <a:r>
              <a:rPr lang="en-US" sz="2200" dirty="0"/>
              <a:t>. </a:t>
            </a:r>
            <a:r>
              <a:rPr lang="en-US" sz="2200" dirty="0" err="1"/>
              <a:t>Multe</a:t>
            </a:r>
            <a:r>
              <a:rPr lang="en-US" sz="2200" dirty="0"/>
              <a:t> </a:t>
            </a:r>
            <a:r>
              <a:rPr lang="en-US" sz="2200" dirty="0" err="1"/>
              <a:t>cabluri</a:t>
            </a:r>
            <a:r>
              <a:rPr lang="en-US" sz="2200" dirty="0"/>
              <a:t> </a:t>
            </a:r>
            <a:r>
              <a:rPr lang="en-US" sz="2200" dirty="0" err="1"/>
              <a:t>coaxiale</a:t>
            </a:r>
            <a:r>
              <a:rPr lang="en-US" sz="2200" dirty="0"/>
              <a:t> au, de </a:t>
            </a:r>
            <a:r>
              <a:rPr lang="en-US" sz="2200" dirty="0" err="1"/>
              <a:t>asemenea</a:t>
            </a:r>
            <a:r>
              <a:rPr lang="en-US" sz="2200" dirty="0"/>
              <a:t> o manta </a:t>
            </a:r>
            <a:r>
              <a:rPr lang="en-US" sz="2200" dirty="0" err="1"/>
              <a:t>exterioară</a:t>
            </a:r>
            <a:r>
              <a:rPr lang="en-US" sz="2200" dirty="0"/>
              <a:t> </a:t>
            </a:r>
            <a:r>
              <a:rPr lang="en-US" sz="2200" dirty="0" err="1"/>
              <a:t>izolatoare</a:t>
            </a:r>
            <a:r>
              <a:rPr lang="en-US" sz="2200" dirty="0"/>
              <a:t>. </a:t>
            </a:r>
            <a:r>
              <a:rPr lang="en-US" sz="2200" dirty="0" err="1"/>
              <a:t>Termenul</a:t>
            </a:r>
            <a:r>
              <a:rPr lang="en-US" sz="2200" dirty="0"/>
              <a:t> de coaxial </a:t>
            </a:r>
            <a:r>
              <a:rPr lang="en-US" sz="2200" dirty="0" err="1"/>
              <a:t>provine</a:t>
            </a:r>
            <a:r>
              <a:rPr lang="en-US" sz="2200" dirty="0"/>
              <a:t> de la </a:t>
            </a:r>
            <a:r>
              <a:rPr lang="en-US" sz="2200" dirty="0" err="1"/>
              <a:t>conductorul</a:t>
            </a:r>
            <a:r>
              <a:rPr lang="en-US" sz="2200" dirty="0"/>
              <a:t> interior </a:t>
            </a:r>
            <a:r>
              <a:rPr lang="en-US" sz="2200" dirty="0" err="1"/>
              <a:t>unic</a:t>
            </a:r>
            <a:r>
              <a:rPr lang="en-US" sz="2200" dirty="0"/>
              <a:t> </a:t>
            </a:r>
            <a:r>
              <a:rPr lang="en-US" sz="2200" dirty="0" err="1"/>
              <a:t>şi</a:t>
            </a:r>
            <a:r>
              <a:rPr lang="en-US" sz="2200" dirty="0"/>
              <a:t> </a:t>
            </a:r>
            <a:r>
              <a:rPr lang="en-US" sz="2200" dirty="0" err="1"/>
              <a:t>tresa</a:t>
            </a:r>
            <a:r>
              <a:rPr lang="en-US" sz="2200" dirty="0"/>
              <a:t> </a:t>
            </a:r>
            <a:r>
              <a:rPr lang="en-US" sz="2200" dirty="0" err="1"/>
              <a:t>exterioară</a:t>
            </a:r>
            <a:r>
              <a:rPr lang="en-US" sz="2200" dirty="0"/>
              <a:t>, </a:t>
            </a:r>
            <a:r>
              <a:rPr lang="en-US" sz="2200" dirty="0" err="1"/>
              <a:t>rezultând</a:t>
            </a:r>
            <a:r>
              <a:rPr lang="en-US" sz="2200" dirty="0"/>
              <a:t> o </a:t>
            </a:r>
            <a:r>
              <a:rPr lang="en-US" sz="2200" dirty="0" err="1"/>
              <a:t>axă</a:t>
            </a:r>
            <a:r>
              <a:rPr lang="en-US" sz="2200" dirty="0"/>
              <a:t> de </a:t>
            </a:r>
            <a:r>
              <a:rPr lang="en-US" sz="2200" dirty="0" err="1"/>
              <a:t>simetrie</a:t>
            </a:r>
            <a:r>
              <a:rPr lang="en-US" sz="2200" dirty="0"/>
              <a:t>. </a:t>
            </a:r>
            <a:r>
              <a:rPr lang="en-US" sz="2200" dirty="0" err="1"/>
              <a:t>Cablul</a:t>
            </a:r>
            <a:r>
              <a:rPr lang="en-US" sz="2200" dirty="0"/>
              <a:t> coaxial a </a:t>
            </a:r>
            <a:r>
              <a:rPr lang="en-US" sz="2200" dirty="0" err="1"/>
              <a:t>fost</a:t>
            </a:r>
            <a:r>
              <a:rPr lang="en-US" sz="2200" dirty="0"/>
              <a:t> </a:t>
            </a:r>
            <a:r>
              <a:rPr lang="en-US" sz="2200" dirty="0" err="1"/>
              <a:t>inventat</a:t>
            </a:r>
            <a:r>
              <a:rPr lang="en-US" sz="2200" dirty="0"/>
              <a:t> de </a:t>
            </a:r>
            <a:r>
              <a:rPr lang="en-US" sz="2200" dirty="0" err="1"/>
              <a:t>inginerul</a:t>
            </a:r>
            <a:r>
              <a:rPr lang="en-US" sz="2200" dirty="0"/>
              <a:t> </a:t>
            </a:r>
            <a:r>
              <a:rPr lang="en-US" sz="2200" dirty="0" err="1"/>
              <a:t>şi</a:t>
            </a:r>
            <a:r>
              <a:rPr lang="en-US" sz="2200" dirty="0"/>
              <a:t> </a:t>
            </a:r>
            <a:r>
              <a:rPr lang="en-US" sz="2200" dirty="0" err="1"/>
              <a:t>matematicianul</a:t>
            </a:r>
            <a:r>
              <a:rPr lang="en-US" sz="2200" dirty="0"/>
              <a:t> </a:t>
            </a:r>
            <a:r>
              <a:rPr lang="en-US" sz="2200" dirty="0" err="1"/>
              <a:t>englez</a:t>
            </a:r>
            <a:r>
              <a:rPr lang="en-US" sz="2200" dirty="0"/>
              <a:t> Oliver Heaviside, care a </a:t>
            </a:r>
            <a:r>
              <a:rPr lang="en-US" sz="2200" dirty="0" err="1"/>
              <a:t>brevetat</a:t>
            </a:r>
            <a:r>
              <a:rPr lang="en-US" sz="2200" dirty="0"/>
              <a:t> </a:t>
            </a:r>
            <a:r>
              <a:rPr lang="en-US" sz="2200" dirty="0" err="1"/>
              <a:t>designul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1880;</a:t>
            </a:r>
          </a:p>
          <a:p>
            <a:pPr marL="285750" indent="-285750"/>
            <a:r>
              <a:rPr lang="en-US" sz="2200" dirty="0" err="1"/>
              <a:t>Cablul</a:t>
            </a:r>
            <a:r>
              <a:rPr lang="en-US" sz="2200" dirty="0"/>
              <a:t> coaxial </a:t>
            </a:r>
            <a:r>
              <a:rPr lang="en-US" sz="2200" dirty="0" err="1"/>
              <a:t>diferă</a:t>
            </a:r>
            <a:r>
              <a:rPr lang="en-US" sz="2200" dirty="0"/>
              <a:t> de </a:t>
            </a:r>
            <a:r>
              <a:rPr lang="en-US" sz="2200" dirty="0" err="1"/>
              <a:t>cel</a:t>
            </a:r>
            <a:r>
              <a:rPr lang="en-US" sz="2200" dirty="0"/>
              <a:t> al </a:t>
            </a:r>
            <a:r>
              <a:rPr lang="en-US" sz="2200" dirty="0" err="1"/>
              <a:t>altor</a:t>
            </a:r>
            <a:r>
              <a:rPr lang="en-US" sz="2200" dirty="0"/>
              <a:t> </a:t>
            </a:r>
            <a:r>
              <a:rPr lang="en-US" sz="2200" dirty="0" err="1"/>
              <a:t>cabluri</a:t>
            </a:r>
            <a:r>
              <a:rPr lang="en-US" sz="2200" dirty="0"/>
              <a:t> </a:t>
            </a:r>
            <a:r>
              <a:rPr lang="en-US" sz="2200" dirty="0" err="1"/>
              <a:t>ecranate</a:t>
            </a:r>
            <a:r>
              <a:rPr lang="en-US" sz="2200" dirty="0"/>
              <a:t> </a:t>
            </a:r>
            <a:r>
              <a:rPr lang="en-US" sz="2200" dirty="0" err="1"/>
              <a:t>folosite</a:t>
            </a:r>
            <a:r>
              <a:rPr lang="en-US" sz="2200" dirty="0"/>
              <a:t> pentru </a:t>
            </a:r>
            <a:r>
              <a:rPr lang="en-US" sz="2200" dirty="0" err="1"/>
              <a:t>transportarea</a:t>
            </a:r>
            <a:r>
              <a:rPr lang="en-US" sz="2200" dirty="0"/>
              <a:t> </a:t>
            </a:r>
            <a:r>
              <a:rPr lang="en-US" sz="2200" dirty="0" err="1"/>
              <a:t>semnalelor</a:t>
            </a:r>
            <a:r>
              <a:rPr lang="en-US" sz="2200" dirty="0"/>
              <a:t> de </a:t>
            </a:r>
            <a:r>
              <a:rPr lang="en-US" sz="2200" dirty="0" err="1"/>
              <a:t>frecvenţă</a:t>
            </a:r>
            <a:r>
              <a:rPr lang="en-US" sz="2200" dirty="0"/>
              <a:t> </a:t>
            </a:r>
            <a:r>
              <a:rPr lang="en-US" sz="2200" dirty="0" err="1"/>
              <a:t>inferioară</a:t>
            </a:r>
            <a:r>
              <a:rPr lang="en-US" sz="2200" dirty="0"/>
              <a:t>, </a:t>
            </a:r>
            <a:r>
              <a:rPr lang="en-US" sz="2200" dirty="0" err="1"/>
              <a:t>prin</a:t>
            </a:r>
            <a:r>
              <a:rPr lang="en-US" sz="2200" dirty="0"/>
              <a:t> </a:t>
            </a:r>
            <a:r>
              <a:rPr lang="en-US" sz="2200" dirty="0" err="1"/>
              <a:t>aceea</a:t>
            </a:r>
            <a:r>
              <a:rPr lang="en-US" sz="2200" dirty="0"/>
              <a:t> </a:t>
            </a:r>
            <a:r>
              <a:rPr lang="en-US" sz="2200" dirty="0" err="1"/>
              <a:t>că</a:t>
            </a:r>
            <a:r>
              <a:rPr lang="en-US" sz="2200" dirty="0"/>
              <a:t> </a:t>
            </a:r>
            <a:r>
              <a:rPr lang="en-US" sz="2200" dirty="0" err="1"/>
              <a:t>dimensiunile</a:t>
            </a:r>
            <a:r>
              <a:rPr lang="en-US" sz="2200" dirty="0"/>
              <a:t> </a:t>
            </a:r>
            <a:r>
              <a:rPr lang="en-US" sz="2200" dirty="0" err="1"/>
              <a:t>cablului</a:t>
            </a:r>
            <a:r>
              <a:rPr lang="en-US" sz="2200" dirty="0"/>
              <a:t> sunt </a:t>
            </a:r>
            <a:r>
              <a:rPr lang="en-US" sz="2200" dirty="0" err="1"/>
              <a:t>controlate</a:t>
            </a:r>
            <a:r>
              <a:rPr lang="en-US" sz="2200" dirty="0"/>
              <a:t> pentru a </a:t>
            </a:r>
            <a:r>
              <a:rPr lang="en-US" sz="2200" dirty="0" err="1"/>
              <a:t>oferi</a:t>
            </a:r>
            <a:r>
              <a:rPr lang="en-US" sz="2200" dirty="0"/>
              <a:t> o </a:t>
            </a:r>
            <a:r>
              <a:rPr lang="en-US" sz="2200" dirty="0" err="1"/>
              <a:t>distanţare</a:t>
            </a:r>
            <a:r>
              <a:rPr lang="en-US" sz="2200" dirty="0"/>
              <a:t> </a:t>
            </a:r>
            <a:r>
              <a:rPr lang="en-US" sz="2200" dirty="0" err="1"/>
              <a:t>precisă</a:t>
            </a:r>
            <a:r>
              <a:rPr lang="en-US" sz="2200" dirty="0"/>
              <a:t> a </a:t>
            </a:r>
            <a:r>
              <a:rPr lang="en-US" sz="2200" dirty="0" err="1"/>
              <a:t>conductorilor</a:t>
            </a:r>
            <a:r>
              <a:rPr lang="en-US" sz="2200" dirty="0"/>
              <a:t>, care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necesară</a:t>
            </a:r>
            <a:r>
              <a:rPr lang="en-US" sz="2200" dirty="0"/>
              <a:t> pentru ca </a:t>
            </a:r>
            <a:r>
              <a:rPr lang="en-US" sz="2200" dirty="0" err="1"/>
              <a:t>acesta</a:t>
            </a:r>
            <a:r>
              <a:rPr lang="en-US" sz="2200" dirty="0"/>
              <a:t>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funcţioneze</a:t>
            </a:r>
            <a:r>
              <a:rPr lang="en-US" sz="2200" dirty="0"/>
              <a:t> </a:t>
            </a:r>
            <a:r>
              <a:rPr lang="en-US" sz="2200" dirty="0" err="1"/>
              <a:t>eficient</a:t>
            </a:r>
            <a:r>
              <a:rPr lang="en-US" sz="2200" dirty="0"/>
              <a:t> ca o </a:t>
            </a:r>
            <a:r>
              <a:rPr lang="en-US" sz="2200" dirty="0" err="1"/>
              <a:t>linie</a:t>
            </a:r>
            <a:r>
              <a:rPr lang="en-US" sz="2200" dirty="0"/>
              <a:t> de </a:t>
            </a:r>
            <a:r>
              <a:rPr lang="en-US" sz="2200" dirty="0" err="1"/>
              <a:t>transmisie</a:t>
            </a:r>
            <a:r>
              <a:rPr lang="en-US" sz="2200" dirty="0"/>
              <a:t> pentru </a:t>
            </a:r>
            <a:r>
              <a:rPr lang="en-US" sz="2200" dirty="0" err="1"/>
              <a:t>semnale</a:t>
            </a:r>
            <a:r>
              <a:rPr lang="en-US" sz="2200" dirty="0"/>
              <a:t> de </a:t>
            </a:r>
            <a:r>
              <a:rPr lang="en-US" sz="2200" dirty="0" err="1"/>
              <a:t>bandă</a:t>
            </a:r>
            <a:r>
              <a:rPr lang="en-US" sz="2200" dirty="0"/>
              <a:t> </a:t>
            </a:r>
            <a:r>
              <a:rPr lang="en-US" sz="2200" dirty="0" err="1"/>
              <a:t>largă</a:t>
            </a:r>
            <a:r>
              <a:rPr lang="en-US" sz="2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524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Cablu</a:t>
            </a:r>
            <a:r>
              <a:rPr lang="en-US" dirty="0"/>
              <a:t> </a:t>
            </a:r>
            <a:r>
              <a:rPr lang="en-US" dirty="0" err="1"/>
              <a:t>torsadat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-1" y="1464902"/>
            <a:ext cx="6167535" cy="531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Cablul</a:t>
            </a:r>
            <a:r>
              <a:rPr lang="en-US" sz="2400" dirty="0"/>
              <a:t> </a:t>
            </a:r>
            <a:r>
              <a:rPr lang="en-US" sz="2400" dirty="0" err="1"/>
              <a:t>torsadat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un tip de </a:t>
            </a:r>
            <a:r>
              <a:rPr lang="en-US" sz="2400" dirty="0" err="1"/>
              <a:t>cablu</a:t>
            </a:r>
            <a:r>
              <a:rPr lang="en-US" sz="2400" dirty="0"/>
              <a:t> des </a:t>
            </a:r>
            <a:r>
              <a:rPr lang="en-US" sz="2400" dirty="0" err="1"/>
              <a:t>intâlnit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care </a:t>
            </a:r>
            <a:r>
              <a:rPr lang="en-US" sz="2400" dirty="0" err="1"/>
              <a:t>doi</a:t>
            </a:r>
            <a:r>
              <a:rPr lang="en-US" sz="2400" dirty="0"/>
              <a:t> </a:t>
            </a:r>
            <a:r>
              <a:rPr lang="en-US" sz="2400" dirty="0" err="1"/>
              <a:t>conductori</a:t>
            </a:r>
            <a:r>
              <a:rPr lang="en-US" sz="2400" dirty="0"/>
              <a:t> sunt </a:t>
            </a:r>
            <a:r>
              <a:rPr lang="en-US" sz="2400" dirty="0" err="1"/>
              <a:t>răsuciţi</a:t>
            </a:r>
            <a:r>
              <a:rPr lang="en-US" sz="2400" dirty="0"/>
              <a:t> </a:t>
            </a:r>
            <a:r>
              <a:rPr lang="en-US" sz="2400" dirty="0" err="1"/>
              <a:t>unul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jurul</a:t>
            </a:r>
            <a:r>
              <a:rPr lang="en-US" sz="2400" dirty="0"/>
              <a:t> </a:t>
            </a:r>
            <a:r>
              <a:rPr lang="en-US" sz="2400" dirty="0" err="1"/>
              <a:t>celuilalt</a:t>
            </a:r>
            <a:r>
              <a:rPr lang="en-US" sz="2400" dirty="0"/>
              <a:t> in </a:t>
            </a:r>
            <a:r>
              <a:rPr lang="en-US" sz="2400" dirty="0" err="1"/>
              <a:t>scopul</a:t>
            </a:r>
            <a:r>
              <a:rPr lang="en-US" sz="2400" dirty="0"/>
              <a:t> </a:t>
            </a:r>
            <a:r>
              <a:rPr lang="en-US" sz="2400" dirty="0" err="1"/>
              <a:t>anulării</a:t>
            </a:r>
            <a:r>
              <a:rPr lang="en-US" sz="2400" dirty="0"/>
              <a:t> </a:t>
            </a:r>
            <a:r>
              <a:rPr lang="en-US" sz="2400" dirty="0" err="1"/>
              <a:t>interferenţei</a:t>
            </a:r>
            <a:r>
              <a:rPr lang="en-US" sz="2400" dirty="0"/>
              <a:t> </a:t>
            </a:r>
            <a:r>
              <a:rPr lang="en-US" sz="2400" dirty="0" err="1"/>
              <a:t>electromagnetice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cauzează</a:t>
            </a:r>
            <a:r>
              <a:rPr lang="en-US" sz="2400" dirty="0"/>
              <a:t> </a:t>
            </a:r>
            <a:r>
              <a:rPr lang="en-US" sz="2400" dirty="0" err="1"/>
              <a:t>diafonie</a:t>
            </a:r>
            <a:r>
              <a:rPr lang="en-US" sz="2400" dirty="0"/>
              <a:t>.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răsuciri</a:t>
            </a:r>
            <a:r>
              <a:rPr lang="en-US" sz="2400" dirty="0"/>
              <a:t> pe o </a:t>
            </a:r>
            <a:r>
              <a:rPr lang="en-US" sz="2400" dirty="0" err="1"/>
              <a:t>distanţă</a:t>
            </a:r>
            <a:r>
              <a:rPr lang="en-US" sz="2400" dirty="0"/>
              <a:t> de un </a:t>
            </a:r>
            <a:r>
              <a:rPr lang="en-US" sz="2400" dirty="0" err="1"/>
              <a:t>metru</a:t>
            </a:r>
            <a:r>
              <a:rPr lang="en-US" sz="2400" dirty="0"/>
              <a:t> face </a:t>
            </a:r>
            <a:r>
              <a:rPr lang="en-US" sz="2400" dirty="0" err="1"/>
              <a:t>parte</a:t>
            </a:r>
            <a:r>
              <a:rPr lang="en-US" sz="2400" dirty="0"/>
              <a:t> din </a:t>
            </a:r>
            <a:r>
              <a:rPr lang="en-US" sz="2400" dirty="0" err="1"/>
              <a:t>specificaţiile</a:t>
            </a:r>
            <a:r>
              <a:rPr lang="en-US" sz="2400" dirty="0"/>
              <a:t> </a:t>
            </a:r>
            <a:r>
              <a:rPr lang="en-US" sz="2400" dirty="0" err="1"/>
              <a:t>tipurilor</a:t>
            </a:r>
            <a:r>
              <a:rPr lang="en-US" sz="2400" dirty="0"/>
              <a:t> de </a:t>
            </a:r>
            <a:r>
              <a:rPr lang="en-US" sz="2400" dirty="0" err="1"/>
              <a:t>cabluri</a:t>
            </a:r>
            <a:r>
              <a:rPr lang="en-US" sz="2400" dirty="0"/>
              <a:t>. Cu </a:t>
            </a:r>
            <a:r>
              <a:rPr lang="en-US" sz="2400" dirty="0" err="1"/>
              <a:t>cât</a:t>
            </a:r>
            <a:r>
              <a:rPr lang="en-US" sz="2400" dirty="0"/>
              <a:t> </a:t>
            </a:r>
            <a:r>
              <a:rPr lang="en-US" sz="2400" dirty="0" err="1"/>
              <a:t>acest</a:t>
            </a:r>
            <a:r>
              <a:rPr lang="en-US" sz="2400" dirty="0"/>
              <a:t> </a:t>
            </a:r>
            <a:r>
              <a:rPr lang="en-US" sz="2400" dirty="0" err="1"/>
              <a:t>număr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mare, cu </a:t>
            </a:r>
            <a:r>
              <a:rPr lang="en-US" sz="2400" dirty="0" err="1"/>
              <a:t>atât</a:t>
            </a:r>
            <a:r>
              <a:rPr lang="en-US" sz="2400" dirty="0"/>
              <a:t> </a:t>
            </a:r>
            <a:r>
              <a:rPr lang="en-US" sz="2400" dirty="0" err="1"/>
              <a:t>diafonia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redusă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</a:t>
            </a:r>
            <a:r>
              <a:rPr lang="en-US" sz="2400" dirty="0"/>
              <a:t>. </a:t>
            </a:r>
            <a:r>
              <a:rPr lang="en-US" sz="2400" dirty="0" err="1"/>
              <a:t>Răsucirea</a:t>
            </a:r>
            <a:r>
              <a:rPr lang="en-US" sz="2400" dirty="0"/>
              <a:t> </a:t>
            </a:r>
            <a:r>
              <a:rPr lang="en-US" sz="2400" dirty="0" err="1"/>
              <a:t>firelor</a:t>
            </a:r>
            <a:r>
              <a:rPr lang="en-US" sz="2400" dirty="0"/>
              <a:t> </a:t>
            </a:r>
            <a:r>
              <a:rPr lang="en-US" sz="2400" dirty="0" err="1"/>
              <a:t>cauzează</a:t>
            </a:r>
            <a:r>
              <a:rPr lang="en-US" sz="2400" dirty="0"/>
              <a:t> </a:t>
            </a:r>
            <a:r>
              <a:rPr lang="en-US" sz="2400" dirty="0" err="1"/>
              <a:t>reducerea</a:t>
            </a:r>
            <a:r>
              <a:rPr lang="en-US" sz="2400" dirty="0"/>
              <a:t> </a:t>
            </a:r>
            <a:r>
              <a:rPr lang="en-US" sz="2400" dirty="0" err="1"/>
              <a:t>interferenţei</a:t>
            </a:r>
            <a:r>
              <a:rPr lang="en-US" sz="2400" dirty="0"/>
              <a:t> </a:t>
            </a:r>
            <a:r>
              <a:rPr lang="en-US" sz="2400" dirty="0" err="1"/>
              <a:t>deoarece</a:t>
            </a:r>
            <a:r>
              <a:rPr lang="en-US" sz="2400" dirty="0"/>
              <a:t>:</a:t>
            </a:r>
          </a:p>
          <a:p>
            <a:r>
              <a:rPr lang="en-US" sz="2200" dirty="0"/>
              <a:t>Zona de </a:t>
            </a:r>
            <a:r>
              <a:rPr lang="en-US" sz="2200" dirty="0" err="1"/>
              <a:t>buclă</a:t>
            </a:r>
            <a:r>
              <a:rPr lang="en-US" sz="2200" dirty="0"/>
              <a:t> </a:t>
            </a:r>
            <a:r>
              <a:rPr lang="en-US" sz="2200" dirty="0" err="1"/>
              <a:t>dintre</a:t>
            </a:r>
            <a:r>
              <a:rPr lang="en-US" sz="2200" dirty="0"/>
              <a:t> </a:t>
            </a:r>
            <a:r>
              <a:rPr lang="en-US" sz="2200" dirty="0" err="1"/>
              <a:t>conductori</a:t>
            </a:r>
            <a:r>
              <a:rPr lang="en-US" sz="2200" dirty="0"/>
              <a:t> (care </a:t>
            </a:r>
            <a:r>
              <a:rPr lang="en-US" sz="2200" dirty="0" err="1"/>
              <a:t>determină</a:t>
            </a:r>
            <a:r>
              <a:rPr lang="en-US" sz="2200" dirty="0"/>
              <a:t> </a:t>
            </a:r>
            <a:r>
              <a:rPr lang="en-US" sz="2200" dirty="0" err="1"/>
              <a:t>cuplajul</a:t>
            </a:r>
            <a:r>
              <a:rPr lang="en-US" sz="2200" dirty="0"/>
              <a:t> magnetic in </a:t>
            </a:r>
            <a:r>
              <a:rPr lang="en-US" sz="2200" dirty="0" err="1"/>
              <a:t>semnal</a:t>
            </a:r>
            <a:r>
              <a:rPr lang="en-US" sz="2200" dirty="0"/>
              <a:t>)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redusă</a:t>
            </a:r>
            <a:r>
              <a:rPr lang="en-US" sz="2200" dirty="0"/>
              <a:t> la </a:t>
            </a:r>
            <a:r>
              <a:rPr lang="en-US" sz="2200" dirty="0" err="1"/>
              <a:t>mimimul</a:t>
            </a:r>
            <a:r>
              <a:rPr lang="en-US" sz="2200" dirty="0"/>
              <a:t> </a:t>
            </a:r>
            <a:r>
              <a:rPr lang="en-US" sz="2200" dirty="0" err="1"/>
              <a:t>fizic</a:t>
            </a:r>
            <a:r>
              <a:rPr lang="en-US" sz="2200" dirty="0"/>
              <a:t>;</a:t>
            </a:r>
          </a:p>
          <a:p>
            <a:r>
              <a:rPr lang="en-US" sz="2200" dirty="0" err="1"/>
              <a:t>Direcţiile</a:t>
            </a:r>
            <a:r>
              <a:rPr lang="en-US" sz="2200" dirty="0"/>
              <a:t> de </a:t>
            </a:r>
            <a:r>
              <a:rPr lang="en-US" sz="2200" dirty="0" err="1"/>
              <a:t>curent</a:t>
            </a:r>
            <a:r>
              <a:rPr lang="en-US" sz="2200" dirty="0"/>
              <a:t> generate de un </a:t>
            </a:r>
            <a:r>
              <a:rPr lang="en-US" sz="2200" dirty="0" err="1"/>
              <a:t>câmp</a:t>
            </a:r>
            <a:r>
              <a:rPr lang="en-US" sz="2200" dirty="0"/>
              <a:t> magnetic </a:t>
            </a:r>
            <a:r>
              <a:rPr lang="en-US" sz="2200" dirty="0" err="1"/>
              <a:t>cuplat</a:t>
            </a:r>
            <a:r>
              <a:rPr lang="en-US" sz="2200" dirty="0"/>
              <a:t> uniform sunt </a:t>
            </a:r>
            <a:r>
              <a:rPr lang="en-US" sz="2200" dirty="0" err="1"/>
              <a:t>inversate</a:t>
            </a:r>
            <a:r>
              <a:rPr lang="en-US" sz="2200" dirty="0"/>
              <a:t> la </a:t>
            </a:r>
            <a:r>
              <a:rPr lang="en-US" sz="2200" dirty="0" err="1"/>
              <a:t>fiecare</a:t>
            </a:r>
            <a:r>
              <a:rPr lang="en-US" sz="2200" dirty="0"/>
              <a:t> </a:t>
            </a:r>
            <a:r>
              <a:rPr lang="en-US" sz="2200" dirty="0" err="1"/>
              <a:t>răsucire</a:t>
            </a:r>
            <a:r>
              <a:rPr lang="en-US" sz="2200" dirty="0"/>
              <a:t>, </a:t>
            </a:r>
            <a:r>
              <a:rPr lang="en-US" sz="2200" dirty="0" err="1"/>
              <a:t>anulându</a:t>
            </a:r>
            <a:r>
              <a:rPr lang="en-US" sz="2200" dirty="0"/>
              <a:t>-se </a:t>
            </a:r>
            <a:r>
              <a:rPr lang="en-US" sz="2200" dirty="0" err="1"/>
              <a:t>reciproc</a:t>
            </a:r>
            <a:r>
              <a:rPr lang="en-US" sz="2200" dirty="0"/>
              <a:t>.</a:t>
            </a:r>
          </a:p>
        </p:txBody>
      </p:sp>
      <p:pic>
        <p:nvPicPr>
          <p:cNvPr id="4" name="Screenshot 2021-01-16 at 09.35.35.png" descr="Screenshot 2021-01-16 at 09.35.35.png">
            <a:extLst>
              <a:ext uri="{FF2B5EF4-FFF2-40B4-BE49-F238E27FC236}">
                <a16:creationId xmlns:a16="http://schemas.microsoft.com/office/drawing/2014/main" id="{453AFC44-973F-F2D8-135D-D68E18D8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11410"/>
            <a:ext cx="6072269" cy="45319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2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Categorii</a:t>
            </a:r>
            <a:r>
              <a:rPr lang="en-US" dirty="0"/>
              <a:t> de </a:t>
            </a:r>
            <a:r>
              <a:rPr lang="en-US" dirty="0" err="1"/>
              <a:t>cablu</a:t>
            </a:r>
            <a:r>
              <a:rPr lang="en-US" dirty="0"/>
              <a:t> </a:t>
            </a:r>
            <a:r>
              <a:rPr lang="en-US" dirty="0" err="1"/>
              <a:t>torsadat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C088D78-412B-11F8-2172-F2090186A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74497"/>
              </p:ext>
            </p:extLst>
          </p:nvPr>
        </p:nvGraphicFramePr>
        <p:xfrm>
          <a:off x="419100" y="1921478"/>
          <a:ext cx="11353799" cy="46939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710311">
                  <a:extLst>
                    <a:ext uri="{9D8B030D-6E8A-4147-A177-3AD203B41FA5}">
                      <a16:colId xmlns:a16="http://schemas.microsoft.com/office/drawing/2014/main" val="2735625141"/>
                    </a:ext>
                  </a:extLst>
                </a:gridCol>
                <a:gridCol w="1603144">
                  <a:extLst>
                    <a:ext uri="{9D8B030D-6E8A-4147-A177-3AD203B41FA5}">
                      <a16:colId xmlns:a16="http://schemas.microsoft.com/office/drawing/2014/main" val="1636807552"/>
                    </a:ext>
                  </a:extLst>
                </a:gridCol>
                <a:gridCol w="3832980">
                  <a:extLst>
                    <a:ext uri="{9D8B030D-6E8A-4147-A177-3AD203B41FA5}">
                      <a16:colId xmlns:a16="http://schemas.microsoft.com/office/drawing/2014/main" val="1117331210"/>
                    </a:ext>
                  </a:extLst>
                </a:gridCol>
                <a:gridCol w="4207364">
                  <a:extLst>
                    <a:ext uri="{9D8B030D-6E8A-4147-A177-3AD203B41FA5}">
                      <a16:colId xmlns:a16="http://schemas.microsoft.com/office/drawing/2014/main" val="3094559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Categorie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Frecvență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Viteză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Standard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14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Cat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Telefonie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clasică</a:t>
                      </a:r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881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Transmisiuni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seriale</a:t>
                      </a:r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4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Cat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16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10 Mbps, 100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TokenRing</a:t>
                      </a:r>
                      <a:r>
                        <a:rPr lang="en-US" sz="2200" dirty="0"/>
                        <a:t>, 10BaseT, 100BaseT4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47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Cat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20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16 Mbps, 100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TokenRing</a:t>
                      </a:r>
                      <a:r>
                        <a:rPr lang="en-US" sz="2200" dirty="0"/>
                        <a:t>, 10BaseT, 100BaseT4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473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Cat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100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10 Mbps, 100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TokenRing</a:t>
                      </a:r>
                      <a:r>
                        <a:rPr lang="en-US" sz="2200" dirty="0"/>
                        <a:t>, 10BaseT, 100BaseTX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01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Cat 5e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155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10 Mbps, 100 Mbps, 1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10BaseT, 100BaseX, 1000BaseT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28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Cat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250 </a:t>
                      </a:r>
                      <a:r>
                        <a:rPr lang="en-US" sz="2200" dirty="0" err="1"/>
                        <a:t>Mhz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100 Mbps, 1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100BaseTX, 1000BaseT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89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Cat 6a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500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10GbaseT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Cat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625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10GbaseT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15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Cat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1200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10GbaseT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766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2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Cablu</a:t>
            </a:r>
            <a:r>
              <a:rPr lang="en-US" dirty="0"/>
              <a:t> </a:t>
            </a:r>
            <a:r>
              <a:rPr lang="en-US" dirty="0" err="1"/>
              <a:t>torsadat</a:t>
            </a:r>
            <a:r>
              <a:rPr lang="en-US" dirty="0"/>
              <a:t>:</a:t>
            </a:r>
            <a:br>
              <a:rPr lang="en-US" dirty="0"/>
            </a:br>
            <a:r>
              <a:rPr lang="en-US" sz="4800" dirty="0"/>
              <a:t>Straight-Through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464902"/>
            <a:ext cx="4521792" cy="531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Straight-Through se </a:t>
            </a:r>
            <a:r>
              <a:rPr lang="en-US" sz="2400" dirty="0" err="1"/>
              <a:t>referă</a:t>
            </a:r>
            <a:r>
              <a:rPr lang="en-US" sz="2400" dirty="0"/>
              <a:t> la </a:t>
            </a:r>
            <a:r>
              <a:rPr lang="en-US" sz="2400" dirty="0" err="1"/>
              <a:t>cablurile</a:t>
            </a:r>
            <a:r>
              <a:rPr lang="en-US" sz="2400" dirty="0"/>
              <a:t> care au </a:t>
            </a:r>
            <a:r>
              <a:rPr lang="en-US" sz="2400" dirty="0" err="1"/>
              <a:t>atribuirea</a:t>
            </a:r>
            <a:r>
              <a:rPr lang="en-US" sz="2400" dirty="0"/>
              <a:t> </a:t>
            </a:r>
            <a:r>
              <a:rPr lang="en-US" sz="2400" dirty="0" err="1"/>
              <a:t>pinilor</a:t>
            </a:r>
            <a:r>
              <a:rPr lang="en-US" sz="2400" dirty="0"/>
              <a:t> la </a:t>
            </a:r>
            <a:r>
              <a:rPr lang="en-US" sz="2400" dirty="0" err="1"/>
              <a:t>fiecare</a:t>
            </a:r>
            <a:r>
              <a:rPr lang="en-US" sz="2400" dirty="0"/>
              <a:t> </a:t>
            </a:r>
            <a:r>
              <a:rPr lang="en-US" sz="2400" dirty="0" err="1"/>
              <a:t>capăt</a:t>
            </a:r>
            <a:r>
              <a:rPr lang="en-US" sz="2400" dirty="0"/>
              <a:t> al </a:t>
            </a:r>
            <a:r>
              <a:rPr lang="en-US" sz="2400" dirty="0" err="1"/>
              <a:t>cablului</a:t>
            </a:r>
            <a:r>
              <a:rPr lang="en-US" sz="2400" dirty="0"/>
              <a:t>. Cu </a:t>
            </a:r>
            <a:r>
              <a:rPr lang="en-US" sz="2400" dirty="0" err="1"/>
              <a:t>alte</a:t>
            </a:r>
            <a:r>
              <a:rPr lang="en-US" sz="2400" dirty="0"/>
              <a:t> </a:t>
            </a:r>
            <a:r>
              <a:rPr lang="en-US" sz="2400" dirty="0" err="1"/>
              <a:t>cuvinte</a:t>
            </a:r>
            <a:r>
              <a:rPr lang="en-US" sz="2400" dirty="0"/>
              <a:t>, </a:t>
            </a:r>
            <a:r>
              <a:rPr lang="en-US" sz="2400" dirty="0" err="1"/>
              <a:t>pinul</a:t>
            </a:r>
            <a:r>
              <a:rPr lang="en-US" sz="2400" dirty="0"/>
              <a:t> 1 </a:t>
            </a:r>
            <a:r>
              <a:rPr lang="en-US" sz="2400" dirty="0" err="1"/>
              <a:t>conectorul</a:t>
            </a:r>
            <a:r>
              <a:rPr lang="en-US" sz="2400" dirty="0"/>
              <a:t> A merge la </a:t>
            </a:r>
            <a:r>
              <a:rPr lang="en-US" sz="2400" dirty="0" err="1"/>
              <a:t>pinul</a:t>
            </a:r>
            <a:r>
              <a:rPr lang="en-US" sz="2400" dirty="0"/>
              <a:t> 1 al </a:t>
            </a:r>
            <a:r>
              <a:rPr lang="en-US" sz="2400" dirty="0" err="1"/>
              <a:t>conectorului</a:t>
            </a:r>
            <a:r>
              <a:rPr lang="en-US" sz="2400" dirty="0"/>
              <a:t> B, </a:t>
            </a:r>
            <a:r>
              <a:rPr lang="en-US" sz="2400" dirty="0" err="1"/>
              <a:t>pinul</a:t>
            </a:r>
            <a:r>
              <a:rPr lang="en-US" sz="2400" dirty="0"/>
              <a:t> 2 la </a:t>
            </a:r>
            <a:r>
              <a:rPr lang="en-US" sz="2400" dirty="0" err="1"/>
              <a:t>pinul</a:t>
            </a:r>
            <a:r>
              <a:rPr lang="en-US" sz="2400" dirty="0"/>
              <a:t> 2, etc. </a:t>
            </a:r>
            <a:r>
              <a:rPr lang="en-US" sz="2400" dirty="0" err="1"/>
              <a:t>Cablurile</a:t>
            </a:r>
            <a:r>
              <a:rPr lang="en-US" sz="2400" dirty="0"/>
              <a:t> cu fir direct sunt </a:t>
            </a:r>
            <a:r>
              <a:rPr lang="en-US" sz="2400" dirty="0" err="1"/>
              <a:t>cel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frecvent</a:t>
            </a:r>
            <a:r>
              <a:rPr lang="en-US" sz="2400" dirty="0"/>
              <a:t> </a:t>
            </a:r>
            <a:r>
              <a:rPr lang="en-US" sz="2400" dirty="0" err="1"/>
              <a:t>utilizate</a:t>
            </a:r>
            <a:r>
              <a:rPr lang="en-US" sz="2400" dirty="0"/>
              <a:t> pentru a </a:t>
            </a:r>
            <a:r>
              <a:rPr lang="en-US" sz="2400" dirty="0" err="1"/>
              <a:t>conecta</a:t>
            </a:r>
            <a:r>
              <a:rPr lang="en-US" sz="2400" dirty="0"/>
              <a:t> o </a:t>
            </a:r>
            <a:r>
              <a:rPr lang="en-US" sz="2400" dirty="0" err="1"/>
              <a:t>gazdă</a:t>
            </a:r>
            <a:r>
              <a:rPr lang="en-US" sz="2400" dirty="0"/>
              <a:t> la un client. </a:t>
            </a:r>
            <a:r>
              <a:rPr lang="en-US" sz="2400" dirty="0" err="1"/>
              <a:t>Când</a:t>
            </a:r>
            <a:r>
              <a:rPr lang="en-US" sz="2400" dirty="0"/>
              <a:t> </a:t>
            </a:r>
            <a:r>
              <a:rPr lang="en-US" sz="2400" dirty="0" err="1"/>
              <a:t>vorbim</a:t>
            </a:r>
            <a:r>
              <a:rPr lang="en-US" sz="2400" dirty="0"/>
              <a:t> despre </a:t>
            </a:r>
            <a:r>
              <a:rPr lang="en-US" sz="2400" dirty="0" err="1"/>
              <a:t>cablurile</a:t>
            </a:r>
            <a:r>
              <a:rPr lang="en-US" sz="2400" dirty="0"/>
              <a:t> de patch-</a:t>
            </a:r>
            <a:r>
              <a:rPr lang="en-US" sz="2400" dirty="0" err="1"/>
              <a:t>uri</a:t>
            </a:r>
            <a:r>
              <a:rPr lang="en-US" sz="2400" dirty="0"/>
              <a:t> cat5e, </a:t>
            </a:r>
            <a:r>
              <a:rPr lang="en-US" sz="2400" dirty="0" err="1"/>
              <a:t>cablul</a:t>
            </a:r>
            <a:r>
              <a:rPr lang="en-US" sz="2400" dirty="0"/>
              <a:t> de patch-</a:t>
            </a:r>
            <a:r>
              <a:rPr lang="en-US" sz="2400" dirty="0" err="1"/>
              <a:t>uri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cablu</a:t>
            </a:r>
            <a:r>
              <a:rPr lang="en-US" sz="2400" dirty="0"/>
              <a:t> Straight-Through cat5e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utilizat</a:t>
            </a:r>
            <a:r>
              <a:rPr lang="en-US" sz="2400" dirty="0"/>
              <a:t> pentru a </a:t>
            </a:r>
            <a:r>
              <a:rPr lang="en-US" sz="2400" dirty="0" err="1"/>
              <a:t>conecta</a:t>
            </a:r>
            <a:r>
              <a:rPr lang="en-US" sz="2400" dirty="0"/>
              <a:t> </a:t>
            </a:r>
            <a:r>
              <a:rPr lang="en-US" sz="2400" dirty="0" err="1"/>
              <a:t>computere</a:t>
            </a:r>
            <a:r>
              <a:rPr lang="en-US" sz="2400" dirty="0"/>
              <a:t>, </a:t>
            </a:r>
            <a:r>
              <a:rPr lang="en-US" sz="2400" dirty="0" err="1"/>
              <a:t>imprimante</a:t>
            </a:r>
            <a:r>
              <a:rPr lang="en-US" sz="2400" dirty="0"/>
              <a:t> </a:t>
            </a:r>
            <a:r>
              <a:rPr lang="en-US" sz="2400" dirty="0" err="1"/>
              <a:t>şi</a:t>
            </a:r>
            <a:r>
              <a:rPr lang="en-US" sz="2400" dirty="0"/>
              <a:t> </a:t>
            </a:r>
            <a:r>
              <a:rPr lang="en-US" sz="2400" dirty="0" err="1"/>
              <a:t>alte</a:t>
            </a:r>
            <a:r>
              <a:rPr lang="en-US" sz="2400" dirty="0"/>
              <a:t> </a:t>
            </a:r>
            <a:r>
              <a:rPr lang="en-US" sz="2400" dirty="0" err="1"/>
              <a:t>dispozitive</a:t>
            </a:r>
            <a:r>
              <a:rPr lang="en-US" sz="2400" dirty="0"/>
              <a:t> client de </a:t>
            </a:r>
            <a:r>
              <a:rPr lang="en-US" sz="2400" dirty="0" err="1"/>
              <a:t>reţea</a:t>
            </a:r>
            <a:r>
              <a:rPr lang="en-US" sz="2400" dirty="0"/>
              <a:t> la </a:t>
            </a:r>
            <a:r>
              <a:rPr lang="en-US" sz="2400" dirty="0" err="1"/>
              <a:t>comutatorul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hub-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routerului</a:t>
            </a:r>
            <a:r>
              <a:rPr lang="en-US" sz="2400" dirty="0"/>
              <a:t> (</a:t>
            </a:r>
            <a:r>
              <a:rPr lang="en-US" sz="2400" dirty="0" err="1"/>
              <a:t>dispozitivul</a:t>
            </a:r>
            <a:r>
              <a:rPr lang="en-US" sz="2400" dirty="0"/>
              <a:t> </a:t>
            </a:r>
            <a:r>
              <a:rPr lang="en-US" sz="2400" dirty="0" err="1"/>
              <a:t>gazdă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acest</a:t>
            </a:r>
            <a:r>
              <a:rPr lang="en-US" sz="2400" dirty="0"/>
              <a:t> </a:t>
            </a:r>
            <a:r>
              <a:rPr lang="en-US" sz="2400" dirty="0" err="1"/>
              <a:t>caz</a:t>
            </a:r>
            <a:r>
              <a:rPr lang="en-US" sz="2400" dirty="0"/>
              <a:t>). </a:t>
            </a:r>
          </a:p>
        </p:txBody>
      </p:sp>
      <p:pic>
        <p:nvPicPr>
          <p:cNvPr id="3" name="Screenshot 2021-01-16 at 09.16.12.png" descr="Screenshot 2021-01-16 at 09.16.12.png">
            <a:extLst>
              <a:ext uri="{FF2B5EF4-FFF2-40B4-BE49-F238E27FC236}">
                <a16:creationId xmlns:a16="http://schemas.microsoft.com/office/drawing/2014/main" id="{8194195A-896A-1AFA-EA49-AA6F2987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93" y="2272058"/>
            <a:ext cx="4277224" cy="2259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shot 2021-01-16 at 09.16.05.png" descr="Screenshot 2021-01-16 at 09.16.05.png">
            <a:extLst>
              <a:ext uri="{FF2B5EF4-FFF2-40B4-BE49-F238E27FC236}">
                <a16:creationId xmlns:a16="http://schemas.microsoft.com/office/drawing/2014/main" id="{3D17B87A-814C-903B-514C-A8A2A198E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418" y="2356515"/>
            <a:ext cx="3353581" cy="4394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shot 2021-01-16 at 09.17.42.png" descr="Screenshot 2021-01-16 at 09.17.42.png">
            <a:extLst>
              <a:ext uri="{FF2B5EF4-FFF2-40B4-BE49-F238E27FC236}">
                <a16:creationId xmlns:a16="http://schemas.microsoft.com/office/drawing/2014/main" id="{16C75990-C73C-79C2-A0EA-88A8F42A6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194" y="4531344"/>
            <a:ext cx="4277224" cy="22193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95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Cablu</a:t>
            </a:r>
            <a:r>
              <a:rPr lang="en-US" dirty="0"/>
              <a:t> </a:t>
            </a:r>
            <a:r>
              <a:rPr lang="en-US" dirty="0" err="1"/>
              <a:t>torsadat</a:t>
            </a:r>
            <a:r>
              <a:rPr lang="en-US" dirty="0"/>
              <a:t>:</a:t>
            </a:r>
            <a:br>
              <a:rPr lang="en-US" dirty="0"/>
            </a:br>
            <a:r>
              <a:rPr lang="en-US" sz="4800" dirty="0"/>
              <a:t>Crossover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464902"/>
            <a:ext cx="5852520" cy="531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Cablurile</a:t>
            </a:r>
            <a:r>
              <a:rPr lang="en-US" sz="2000" dirty="0"/>
              <a:t> crossover </a:t>
            </a:r>
            <a:r>
              <a:rPr lang="en-US" sz="2000" dirty="0" err="1"/>
              <a:t>seamănă</a:t>
            </a:r>
            <a:r>
              <a:rPr lang="en-US" sz="2000" dirty="0"/>
              <a:t> foarte </a:t>
            </a:r>
            <a:r>
              <a:rPr lang="en-US" sz="2000" dirty="0" err="1"/>
              <a:t>mult</a:t>
            </a:r>
            <a:r>
              <a:rPr lang="en-US" sz="2000" dirty="0"/>
              <a:t> cu </a:t>
            </a:r>
            <a:r>
              <a:rPr lang="en-US" sz="2000" dirty="0" err="1"/>
              <a:t>cablurile</a:t>
            </a:r>
            <a:r>
              <a:rPr lang="en-US" sz="2000" dirty="0"/>
              <a:t> Straight-Through, cu </a:t>
            </a:r>
            <a:r>
              <a:rPr lang="en-US" sz="2000" dirty="0" err="1"/>
              <a:t>excepţia</a:t>
            </a:r>
            <a:r>
              <a:rPr lang="en-US" sz="2000" dirty="0"/>
              <a:t> </a:t>
            </a:r>
            <a:r>
              <a:rPr lang="en-US" sz="2000" dirty="0" err="1"/>
              <a:t>faptului</a:t>
            </a:r>
            <a:r>
              <a:rPr lang="en-US" sz="2000" dirty="0"/>
              <a:t> </a:t>
            </a:r>
            <a:r>
              <a:rPr lang="en-US" sz="2000" dirty="0" err="1"/>
              <a:t>că</a:t>
            </a:r>
            <a:r>
              <a:rPr lang="en-US" sz="2000" dirty="0"/>
              <a:t> </a:t>
            </a:r>
            <a:r>
              <a:rPr lang="en-US" sz="2000" dirty="0" err="1"/>
              <a:t>liniile</a:t>
            </a:r>
            <a:r>
              <a:rPr lang="en-US" sz="2000" dirty="0"/>
              <a:t> TX </a:t>
            </a:r>
            <a:r>
              <a:rPr lang="en-US" sz="2000" dirty="0" err="1"/>
              <a:t>şi</a:t>
            </a:r>
            <a:r>
              <a:rPr lang="en-US" sz="2000" dirty="0"/>
              <a:t> RX sunt </a:t>
            </a:r>
            <a:r>
              <a:rPr lang="en-US" sz="2000" dirty="0" err="1"/>
              <a:t>incrucişate</a:t>
            </a:r>
            <a:r>
              <a:rPr lang="en-US" sz="2000" dirty="0"/>
              <a:t> (sunt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poziţii</a:t>
            </a:r>
            <a:r>
              <a:rPr lang="en-US" sz="2000" dirty="0"/>
              <a:t> </a:t>
            </a:r>
            <a:r>
              <a:rPr lang="en-US" sz="2000" dirty="0" err="1"/>
              <a:t>opuse</a:t>
            </a:r>
            <a:r>
              <a:rPr lang="en-US" sz="2000" dirty="0"/>
              <a:t> de la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capăt</a:t>
            </a:r>
            <a:r>
              <a:rPr lang="en-US" sz="2000" dirty="0"/>
              <a:t> al </a:t>
            </a:r>
            <a:r>
              <a:rPr lang="en-US" sz="2000" dirty="0" err="1"/>
              <a:t>cablului</a:t>
            </a:r>
            <a:r>
              <a:rPr lang="en-US" sz="2000" dirty="0"/>
              <a:t>). </a:t>
            </a:r>
            <a:r>
              <a:rPr lang="en-US" sz="2000" dirty="0" err="1"/>
              <a:t>Utilizarea</a:t>
            </a:r>
            <a:r>
              <a:rPr lang="en-US" sz="2000" dirty="0"/>
              <a:t> </a:t>
            </a:r>
            <a:r>
              <a:rPr lang="en-US" sz="2000" dirty="0" err="1"/>
              <a:t>standardului</a:t>
            </a:r>
            <a:r>
              <a:rPr lang="en-US" sz="2000" dirty="0"/>
              <a:t> 568-B ca </a:t>
            </a:r>
            <a:r>
              <a:rPr lang="en-US" sz="2000" dirty="0" err="1"/>
              <a:t>exemplu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jos</a:t>
            </a:r>
            <a:r>
              <a:rPr lang="en-US" sz="2000" dirty="0"/>
              <a:t> , </a:t>
            </a:r>
            <a:r>
              <a:rPr lang="en-US" sz="2000" dirty="0" err="1"/>
              <a:t>veţi</a:t>
            </a:r>
            <a:r>
              <a:rPr lang="en-US" sz="2000" dirty="0"/>
              <a:t> </a:t>
            </a:r>
            <a:r>
              <a:rPr lang="en-US" sz="2000" dirty="0" err="1"/>
              <a:t>vedea</a:t>
            </a:r>
            <a:r>
              <a:rPr lang="en-US" sz="2000" dirty="0"/>
              <a:t> </a:t>
            </a:r>
            <a:r>
              <a:rPr lang="en-US" sz="2000" dirty="0" err="1"/>
              <a:t>că</a:t>
            </a:r>
            <a:r>
              <a:rPr lang="en-US" sz="2000" dirty="0"/>
              <a:t> </a:t>
            </a:r>
            <a:r>
              <a:rPr lang="en-US" sz="2000" dirty="0" err="1"/>
              <a:t>Pinul</a:t>
            </a:r>
            <a:r>
              <a:rPr lang="en-US" sz="2000" dirty="0"/>
              <a:t> 1 al </a:t>
            </a:r>
            <a:r>
              <a:rPr lang="en-US" sz="2000" dirty="0" err="1"/>
              <a:t>conectorului</a:t>
            </a:r>
            <a:r>
              <a:rPr lang="en-US" sz="2000" dirty="0"/>
              <a:t> A merge la </a:t>
            </a:r>
            <a:r>
              <a:rPr lang="en-US" sz="2000" dirty="0" err="1"/>
              <a:t>Pinul</a:t>
            </a:r>
            <a:r>
              <a:rPr lang="en-US" sz="2000" dirty="0"/>
              <a:t> 3 al </a:t>
            </a:r>
            <a:r>
              <a:rPr lang="en-US" sz="2000" dirty="0" err="1"/>
              <a:t>conectorului</a:t>
            </a:r>
            <a:r>
              <a:rPr lang="en-US" sz="2000" dirty="0"/>
              <a:t> B. </a:t>
            </a:r>
            <a:r>
              <a:rPr lang="en-US" sz="2000" dirty="0" err="1"/>
              <a:t>Pinul</a:t>
            </a:r>
            <a:r>
              <a:rPr lang="en-US" sz="2000" dirty="0"/>
              <a:t> 2 al </a:t>
            </a:r>
            <a:r>
              <a:rPr lang="en-US" sz="2000" dirty="0" err="1"/>
              <a:t>conectorului</a:t>
            </a:r>
            <a:r>
              <a:rPr lang="en-US" sz="2000" dirty="0"/>
              <a:t> A merge la </a:t>
            </a:r>
            <a:r>
              <a:rPr lang="en-US" sz="2000" dirty="0" err="1"/>
              <a:t>Pinul</a:t>
            </a:r>
            <a:r>
              <a:rPr lang="en-US" sz="2000" dirty="0"/>
              <a:t> 6 al </a:t>
            </a:r>
            <a:r>
              <a:rPr lang="en-US" sz="2000" dirty="0" err="1"/>
              <a:t>conectorului</a:t>
            </a:r>
            <a:r>
              <a:rPr lang="en-US" sz="2000" dirty="0"/>
              <a:t> B, etc. </a:t>
            </a:r>
            <a:r>
              <a:rPr lang="en-US" sz="2000" dirty="0" err="1"/>
              <a:t>Cablurile</a:t>
            </a:r>
            <a:r>
              <a:rPr lang="en-US" sz="2000" dirty="0"/>
              <a:t> </a:t>
            </a:r>
            <a:r>
              <a:rPr lang="en-US" sz="2000" dirty="0" err="1"/>
              <a:t>incrucişate</a:t>
            </a:r>
            <a:r>
              <a:rPr lang="en-US" sz="2000" dirty="0"/>
              <a:t> sunt </a:t>
            </a:r>
            <a:r>
              <a:rPr lang="en-US" sz="2000" dirty="0" err="1"/>
              <a:t>cel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frecvent</a:t>
            </a:r>
            <a:r>
              <a:rPr lang="en-US" sz="2000" dirty="0"/>
              <a:t> </a:t>
            </a:r>
            <a:r>
              <a:rPr lang="en-US" sz="2000" dirty="0" err="1"/>
              <a:t>utilizate</a:t>
            </a:r>
            <a:r>
              <a:rPr lang="en-US" sz="2000" dirty="0"/>
              <a:t> pentru a </a:t>
            </a:r>
            <a:r>
              <a:rPr lang="en-US" sz="2000" dirty="0" err="1"/>
              <a:t>conecta</a:t>
            </a:r>
            <a:r>
              <a:rPr lang="en-US" sz="2000" dirty="0"/>
              <a:t> direct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gazde</a:t>
            </a:r>
            <a:r>
              <a:rPr lang="en-US" sz="2000" dirty="0"/>
              <a:t>. </a:t>
            </a:r>
            <a:r>
              <a:rPr lang="en-US" sz="2000" dirty="0" err="1"/>
              <a:t>Exemplele</a:t>
            </a:r>
            <a:r>
              <a:rPr lang="en-US" sz="2000" dirty="0"/>
              <a:t> </a:t>
            </a:r>
            <a:r>
              <a:rPr lang="en-US" sz="2000" dirty="0" err="1"/>
              <a:t>ar</a:t>
            </a:r>
            <a:r>
              <a:rPr lang="en-US" sz="2000" dirty="0"/>
              <a:t> fi </a:t>
            </a:r>
            <a:r>
              <a:rPr lang="en-US" sz="2000" dirty="0" err="1"/>
              <a:t>conectarea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computer direct la alt computer, </a:t>
            </a:r>
            <a:r>
              <a:rPr lang="en-US" sz="2000" dirty="0" err="1"/>
              <a:t>conectarea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comutator</a:t>
            </a:r>
            <a:r>
              <a:rPr lang="en-US" sz="2000" dirty="0"/>
              <a:t> direct la un</a:t>
            </a:r>
            <a:br>
              <a:rPr lang="en-US" sz="2000" dirty="0"/>
            </a:br>
            <a:r>
              <a:rPr lang="en-US" sz="2000" dirty="0"/>
              <a:t>alt </a:t>
            </a:r>
            <a:r>
              <a:rPr lang="en-US" sz="2000" dirty="0" err="1"/>
              <a:t>comutator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conectarea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br>
              <a:rPr lang="en-US" sz="2000" dirty="0"/>
            </a:br>
            <a:r>
              <a:rPr lang="en-US" sz="2000" dirty="0"/>
              <a:t>router la un router. </a:t>
            </a:r>
            <a:r>
              <a:rPr lang="en-US" sz="2000" dirty="0" err="1"/>
              <a:t>Notă</a:t>
            </a:r>
            <a:r>
              <a:rPr lang="en-US" sz="2000" dirty="0"/>
              <a:t>: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timp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br>
              <a:rPr lang="en-US" sz="2000" dirty="0"/>
            </a:br>
            <a:r>
              <a:rPr lang="en-US" sz="2000" dirty="0"/>
              <a:t>trecut, la </a:t>
            </a:r>
            <a:r>
              <a:rPr lang="en-US" sz="2000" dirty="0" err="1"/>
              <a:t>conectarea</a:t>
            </a:r>
            <a:r>
              <a:rPr lang="en-US" sz="2000" dirty="0"/>
              <a:t> </a:t>
            </a:r>
            <a:r>
              <a:rPr lang="en-US" sz="2000" dirty="0" err="1"/>
              <a:t>directă</a:t>
            </a:r>
            <a:r>
              <a:rPr lang="en-US" sz="2000" dirty="0"/>
              <a:t> a </a:t>
            </a:r>
            <a:r>
              <a:rPr lang="en-US" sz="2000" dirty="0" err="1"/>
              <a:t>două</a:t>
            </a:r>
            <a:br>
              <a:rPr lang="en-US" sz="2000" dirty="0"/>
            </a:br>
            <a:r>
              <a:rPr lang="en-US" sz="2000" dirty="0" err="1"/>
              <a:t>dispozitive</a:t>
            </a:r>
            <a:r>
              <a:rPr lang="en-US" sz="2000" dirty="0"/>
              <a:t> </a:t>
            </a:r>
            <a:r>
              <a:rPr lang="en-US" sz="2000" dirty="0" err="1"/>
              <a:t>gazdă</a:t>
            </a:r>
            <a:r>
              <a:rPr lang="en-US" sz="2000" dirty="0"/>
              <a:t>, era </a:t>
            </a:r>
            <a:r>
              <a:rPr lang="en-US" sz="2000" dirty="0" err="1"/>
              <a:t>necesar</a:t>
            </a:r>
            <a:r>
              <a:rPr lang="en-US" sz="2000" dirty="0"/>
              <a:t> un </a:t>
            </a:r>
            <a:r>
              <a:rPr lang="en-US" sz="2000" dirty="0" err="1"/>
              <a:t>cablu</a:t>
            </a:r>
            <a:br>
              <a:rPr lang="en-US" sz="2000" dirty="0"/>
            </a:br>
            <a:r>
              <a:rPr lang="en-US" sz="2000" dirty="0"/>
              <a:t>crossover.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zilele</a:t>
            </a:r>
            <a:r>
              <a:rPr lang="en-US" sz="2000" dirty="0"/>
              <a:t> </a:t>
            </a:r>
            <a:r>
              <a:rPr lang="en-US" sz="2000" dirty="0" err="1"/>
              <a:t>noastre</a:t>
            </a:r>
            <a:r>
              <a:rPr lang="en-US" sz="2000" dirty="0"/>
              <a:t>, </a:t>
            </a:r>
            <a:r>
              <a:rPr lang="en-US" sz="2000" dirty="0" err="1"/>
              <a:t>majoritatea</a:t>
            </a:r>
            <a:br>
              <a:rPr lang="en-US" sz="2000" dirty="0"/>
            </a:br>
            <a:r>
              <a:rPr lang="en-US" sz="2000" dirty="0" err="1"/>
              <a:t>dispozitivelor</a:t>
            </a:r>
            <a:r>
              <a:rPr lang="en-US" sz="2000" dirty="0"/>
              <a:t> au </a:t>
            </a:r>
            <a:r>
              <a:rPr lang="en-US" sz="2000" dirty="0" err="1"/>
              <a:t>detectare</a:t>
            </a:r>
            <a:r>
              <a:rPr lang="en-US" sz="2000" dirty="0"/>
              <a:t> automata,</a:t>
            </a:r>
            <a:br>
              <a:rPr lang="en-US" sz="2000" dirty="0"/>
            </a:br>
            <a:r>
              <a:rPr lang="en-US" sz="2000" dirty="0" err="1"/>
              <a:t>tehnologie</a:t>
            </a:r>
            <a:r>
              <a:rPr lang="en-US" sz="2000" dirty="0"/>
              <a:t> care </a:t>
            </a:r>
            <a:r>
              <a:rPr lang="en-US" sz="2000" dirty="0" err="1"/>
              <a:t>detectează</a:t>
            </a:r>
            <a:r>
              <a:rPr lang="en-US" sz="2000" dirty="0"/>
              <a:t> </a:t>
            </a:r>
            <a:r>
              <a:rPr lang="en-US" sz="2000" dirty="0" err="1"/>
              <a:t>cablul</a:t>
            </a:r>
            <a:r>
              <a:rPr lang="en-US" sz="2000" dirty="0"/>
              <a:t> </a:t>
            </a:r>
            <a:r>
              <a:rPr lang="en-US" sz="2000" dirty="0" err="1"/>
              <a:t>şi</a:t>
            </a:r>
            <a:br>
              <a:rPr lang="en-US" sz="2000" dirty="0"/>
            </a:br>
            <a:r>
              <a:rPr lang="en-US" sz="2000" dirty="0" err="1"/>
              <a:t>dispozitivul</a:t>
            </a:r>
            <a:r>
              <a:rPr lang="en-US" sz="2000" dirty="0"/>
              <a:t> </a:t>
            </a:r>
            <a:r>
              <a:rPr lang="en-US" sz="2000" dirty="0" err="1"/>
              <a:t>şi</a:t>
            </a:r>
            <a:r>
              <a:rPr lang="en-US" sz="2000" dirty="0"/>
              <a:t> </a:t>
            </a:r>
            <a:r>
              <a:rPr lang="en-US" sz="2000" dirty="0" err="1"/>
              <a:t>încrucişează</a:t>
            </a:r>
            <a:r>
              <a:rPr lang="en-US" sz="2000" dirty="0"/>
              <a:t> </a:t>
            </a:r>
            <a:r>
              <a:rPr lang="en-US" sz="2000" dirty="0" err="1"/>
              <a:t>perechile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Screenshot 2021-01-16 at 09.23.31.png" descr="Screenshot 2021-01-16 at 09.23.31.png">
            <a:extLst>
              <a:ext uri="{FF2B5EF4-FFF2-40B4-BE49-F238E27FC236}">
                <a16:creationId xmlns:a16="http://schemas.microsoft.com/office/drawing/2014/main" id="{214FFD23-F7F0-29D2-5355-AB00B3F2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292" y="2356515"/>
            <a:ext cx="3409708" cy="4420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creenshot 2021-01-16 at 09.24.07.png" descr="Screenshot 2021-01-16 at 09.24.07.png">
            <a:extLst>
              <a:ext uri="{FF2B5EF4-FFF2-40B4-BE49-F238E27FC236}">
                <a16:creationId xmlns:a16="http://schemas.microsoft.com/office/drawing/2014/main" id="{60D9E242-0F3F-4AF3-2CB9-FC4C64C16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796" y="1206395"/>
            <a:ext cx="2946496" cy="3135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creenshot 2021-01-16 at 09.27.04.png" descr="Screenshot 2021-01-16 at 09.27.04.png">
            <a:extLst>
              <a:ext uri="{FF2B5EF4-FFF2-40B4-BE49-F238E27FC236}">
                <a16:creationId xmlns:a16="http://schemas.microsoft.com/office/drawing/2014/main" id="{56931369-CDA1-3BFB-426A-7C69B4A0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342" y="4342116"/>
            <a:ext cx="4639950" cy="24346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06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Cablu</a:t>
            </a:r>
            <a:r>
              <a:rPr lang="en-US" dirty="0"/>
              <a:t> </a:t>
            </a:r>
            <a:r>
              <a:rPr lang="en-US" dirty="0" err="1"/>
              <a:t>torsadat</a:t>
            </a:r>
            <a:r>
              <a:rPr lang="en-US" dirty="0"/>
              <a:t>:</a:t>
            </a:r>
            <a:br>
              <a:rPr lang="en-US" dirty="0"/>
            </a:br>
            <a:r>
              <a:rPr lang="en-US" sz="4800" dirty="0"/>
              <a:t>Rollover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464902"/>
            <a:ext cx="5852520" cy="531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err="1"/>
              <a:t>Cablurile</a:t>
            </a:r>
            <a:r>
              <a:rPr lang="en-US" sz="2200" dirty="0"/>
              <a:t> cu </a:t>
            </a:r>
            <a:r>
              <a:rPr lang="en-US" sz="2200" dirty="0" err="1"/>
              <a:t>cablu</a:t>
            </a:r>
            <a:r>
              <a:rPr lang="en-US" sz="2200" dirty="0"/>
              <a:t> de </a:t>
            </a:r>
            <a:r>
              <a:rPr lang="en-US" sz="2200" dirty="0" err="1"/>
              <a:t>răsturnare</a:t>
            </a:r>
            <a:r>
              <a:rPr lang="en-US" sz="2200" dirty="0"/>
              <a:t>, </a:t>
            </a:r>
            <a:r>
              <a:rPr lang="en-US" sz="2200" dirty="0" err="1"/>
              <a:t>denumite</a:t>
            </a:r>
            <a:r>
              <a:rPr lang="en-US" sz="2200" dirty="0"/>
              <a:t> </a:t>
            </a:r>
            <a:r>
              <a:rPr lang="en-US" sz="2200" dirty="0" err="1"/>
              <a:t>cel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frecvent</a:t>
            </a:r>
            <a:r>
              <a:rPr lang="en-US" sz="2200" dirty="0"/>
              <a:t> </a:t>
            </a:r>
            <a:r>
              <a:rPr lang="en-US" sz="2200" dirty="0" err="1"/>
              <a:t>cabluri</a:t>
            </a:r>
            <a:r>
              <a:rPr lang="en-US" sz="2200" dirty="0"/>
              <a:t> de </a:t>
            </a:r>
            <a:r>
              <a:rPr lang="en-US" sz="2200" dirty="0" err="1"/>
              <a:t>răsturnare</a:t>
            </a:r>
            <a:r>
              <a:rPr lang="en-US" sz="2200" dirty="0"/>
              <a:t>, au </a:t>
            </a:r>
            <a:r>
              <a:rPr lang="en-US" sz="2200" dirty="0" err="1"/>
              <a:t>atribuţii</a:t>
            </a:r>
            <a:r>
              <a:rPr lang="en-US" sz="2200" dirty="0"/>
              <a:t> de pin </a:t>
            </a:r>
            <a:r>
              <a:rPr lang="en-US" sz="2200" dirty="0" err="1"/>
              <a:t>opuse</a:t>
            </a:r>
            <a:r>
              <a:rPr lang="en-US" sz="2200" dirty="0"/>
              <a:t> la </a:t>
            </a:r>
            <a:r>
              <a:rPr lang="en-US" sz="2200" dirty="0" err="1"/>
              <a:t>fiecare</a:t>
            </a:r>
            <a:r>
              <a:rPr lang="en-US" sz="2200" dirty="0"/>
              <a:t> </a:t>
            </a:r>
            <a:r>
              <a:rPr lang="en-US" sz="2200" dirty="0" err="1"/>
              <a:t>capăt</a:t>
            </a:r>
            <a:r>
              <a:rPr lang="en-US" sz="2200" dirty="0"/>
              <a:t> al </a:t>
            </a:r>
            <a:r>
              <a:rPr lang="en-US" sz="2200" dirty="0" err="1"/>
              <a:t>cablului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, cu </a:t>
            </a:r>
            <a:r>
              <a:rPr lang="en-US" sz="2200" dirty="0" err="1"/>
              <a:t>alte</a:t>
            </a:r>
            <a:r>
              <a:rPr lang="en-US" sz="2200" dirty="0"/>
              <a:t> </a:t>
            </a:r>
            <a:r>
              <a:rPr lang="en-US" sz="2200" dirty="0" err="1"/>
              <a:t>cuvinte</a:t>
            </a:r>
            <a:r>
              <a:rPr lang="en-US" sz="2200" dirty="0"/>
              <a:t>,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nrăsturnatn</a:t>
            </a:r>
            <a:r>
              <a:rPr lang="en-US" sz="2200" dirty="0"/>
              <a:t>. </a:t>
            </a:r>
            <a:r>
              <a:rPr lang="en-US" sz="2200" dirty="0" err="1"/>
              <a:t>Pinul</a:t>
            </a:r>
            <a:r>
              <a:rPr lang="en-US" sz="2200" dirty="0"/>
              <a:t> 1 al </a:t>
            </a:r>
            <a:r>
              <a:rPr lang="en-US" sz="2200" dirty="0" err="1"/>
              <a:t>conectorului</a:t>
            </a:r>
            <a:r>
              <a:rPr lang="en-US" sz="2200" dirty="0"/>
              <a:t> A </a:t>
            </a:r>
            <a:r>
              <a:rPr lang="en-US" sz="2200" dirty="0" err="1"/>
              <a:t>ar</a:t>
            </a:r>
            <a:r>
              <a:rPr lang="en-US" sz="2200" dirty="0"/>
              <a:t> fi </a:t>
            </a:r>
            <a:r>
              <a:rPr lang="en-US" sz="2200" dirty="0" err="1"/>
              <a:t>conectat</a:t>
            </a:r>
            <a:r>
              <a:rPr lang="en-US" sz="2200" dirty="0"/>
              <a:t> la </a:t>
            </a:r>
            <a:r>
              <a:rPr lang="en-US" sz="2200" dirty="0" err="1"/>
              <a:t>pinul</a:t>
            </a:r>
            <a:r>
              <a:rPr lang="en-US" sz="2200" dirty="0"/>
              <a:t> 8 al </a:t>
            </a:r>
            <a:r>
              <a:rPr lang="en-US" sz="2200" dirty="0" err="1"/>
              <a:t>conectorului</a:t>
            </a:r>
            <a:r>
              <a:rPr lang="en-US" sz="2200" dirty="0"/>
              <a:t> B. </a:t>
            </a:r>
            <a:r>
              <a:rPr lang="en-US" sz="2200" dirty="0" err="1"/>
              <a:t>Pinul</a:t>
            </a:r>
            <a:r>
              <a:rPr lang="en-US" sz="2200" dirty="0"/>
              <a:t> 2 al </a:t>
            </a:r>
            <a:r>
              <a:rPr lang="en-US" sz="2200" dirty="0" err="1"/>
              <a:t>conectorului</a:t>
            </a:r>
            <a:r>
              <a:rPr lang="en-US" sz="2200" dirty="0"/>
              <a:t> A </a:t>
            </a:r>
            <a:r>
              <a:rPr lang="en-US" sz="2200" dirty="0" err="1"/>
              <a:t>ar</a:t>
            </a:r>
            <a:r>
              <a:rPr lang="en-US" sz="2200" dirty="0"/>
              <a:t> fi </a:t>
            </a:r>
            <a:r>
              <a:rPr lang="en-US" sz="2200" dirty="0" err="1"/>
              <a:t>conectat</a:t>
            </a:r>
            <a:r>
              <a:rPr lang="en-US" sz="2200" dirty="0"/>
              <a:t> la </a:t>
            </a:r>
            <a:r>
              <a:rPr lang="en-US" sz="2200" dirty="0" err="1"/>
              <a:t>pinul</a:t>
            </a:r>
            <a:r>
              <a:rPr lang="en-US" sz="2200" dirty="0"/>
              <a:t> 7 al </a:t>
            </a:r>
            <a:r>
              <a:rPr lang="en-US" sz="2200" dirty="0" err="1"/>
              <a:t>conectorului</a:t>
            </a:r>
            <a:r>
              <a:rPr lang="en-US" sz="2200" dirty="0"/>
              <a:t> B </a:t>
            </a:r>
            <a:r>
              <a:rPr lang="en-US" sz="2200" dirty="0" err="1"/>
              <a:t>şi</a:t>
            </a:r>
            <a:r>
              <a:rPr lang="en-US" sz="2200" dirty="0"/>
              <a:t> </a:t>
            </a:r>
            <a:r>
              <a:rPr lang="en-US" sz="2200" dirty="0" err="1"/>
              <a:t>aşa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departe</a:t>
            </a:r>
            <a:r>
              <a:rPr lang="en-US" sz="2200" dirty="0"/>
              <a:t>. </a:t>
            </a:r>
            <a:r>
              <a:rPr lang="en-US" sz="2200" dirty="0" err="1"/>
              <a:t>Cablurile</a:t>
            </a:r>
            <a:r>
              <a:rPr lang="en-US" sz="2200" dirty="0"/>
              <a:t> de </a:t>
            </a:r>
            <a:r>
              <a:rPr lang="en-US" sz="2200" dirty="0" err="1"/>
              <a:t>răsturnare</a:t>
            </a:r>
            <a:r>
              <a:rPr lang="en-US" sz="2200" dirty="0"/>
              <a:t>, </a:t>
            </a:r>
            <a:r>
              <a:rPr lang="en-US" sz="2200" dirty="0" err="1"/>
              <a:t>uneori</a:t>
            </a:r>
            <a:r>
              <a:rPr lang="en-US" sz="2200" dirty="0"/>
              <a:t> </a:t>
            </a:r>
            <a:r>
              <a:rPr lang="en-US" sz="2200" dirty="0" err="1"/>
              <a:t>denumite</a:t>
            </a:r>
            <a:r>
              <a:rPr lang="en-US" sz="2200" dirty="0"/>
              <a:t> </a:t>
            </a:r>
            <a:r>
              <a:rPr lang="en-US" sz="2200" dirty="0" err="1"/>
              <a:t>cabluri</a:t>
            </a:r>
            <a:r>
              <a:rPr lang="en-US" sz="2200" dirty="0"/>
              <a:t> Yost, sunt </a:t>
            </a:r>
            <a:r>
              <a:rPr lang="en-US" sz="2200" dirty="0" err="1"/>
              <a:t>cel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frecvent</a:t>
            </a:r>
            <a:r>
              <a:rPr lang="en-US" sz="2200" dirty="0"/>
              <a:t> </a:t>
            </a:r>
            <a:r>
              <a:rPr lang="en-US" sz="2200" dirty="0" err="1"/>
              <a:t>utilizate</a:t>
            </a:r>
            <a:r>
              <a:rPr lang="en-US" sz="2200" dirty="0"/>
              <a:t> pentru </a:t>
            </a:r>
            <a:r>
              <a:rPr lang="en-US" sz="2200" dirty="0" err="1"/>
              <a:t>conectarea</a:t>
            </a:r>
            <a:r>
              <a:rPr lang="en-US" sz="2200" dirty="0"/>
              <a:t> la </a:t>
            </a:r>
            <a:r>
              <a:rPr lang="en-US" sz="2200" dirty="0" err="1"/>
              <a:t>portul</a:t>
            </a:r>
            <a:r>
              <a:rPr lang="en-US" sz="2200" dirty="0"/>
              <a:t> </a:t>
            </a:r>
            <a:r>
              <a:rPr lang="en-US" sz="2200" dirty="0" err="1"/>
              <a:t>consolei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</a:t>
            </a:r>
            <a:r>
              <a:rPr lang="en-US" sz="2200" dirty="0" err="1"/>
              <a:t>dispozitiv</a:t>
            </a:r>
            <a:r>
              <a:rPr lang="en-US" sz="2200" dirty="0"/>
              <a:t> pentru a</a:t>
            </a:r>
            <a:br>
              <a:rPr lang="en-US" sz="2200" dirty="0"/>
            </a:br>
            <a:r>
              <a:rPr lang="en-US" sz="2200" dirty="0" err="1"/>
              <a:t>efectua</a:t>
            </a:r>
            <a:r>
              <a:rPr lang="en-US" sz="2200" dirty="0"/>
              <a:t> </a:t>
            </a:r>
            <a:r>
              <a:rPr lang="en-US" sz="2200" dirty="0" err="1"/>
              <a:t>modificări</a:t>
            </a:r>
            <a:r>
              <a:rPr lang="en-US" sz="2200" dirty="0"/>
              <a:t> de </a:t>
            </a:r>
            <a:r>
              <a:rPr lang="en-US" sz="2200" dirty="0" err="1"/>
              <a:t>programare</a:t>
            </a:r>
            <a:br>
              <a:rPr lang="en-US" sz="2200" dirty="0"/>
            </a:br>
            <a:r>
              <a:rPr lang="en-US" sz="2200" dirty="0"/>
              <a:t>pe </a:t>
            </a:r>
            <a:r>
              <a:rPr lang="en-US" sz="2200" dirty="0" err="1"/>
              <a:t>dispozitiv</a:t>
            </a:r>
            <a:r>
              <a:rPr lang="en-US" sz="2200" dirty="0"/>
              <a:t>. </a:t>
            </a:r>
            <a:r>
              <a:rPr lang="en-US" sz="2200" dirty="0" err="1"/>
              <a:t>Spre</a:t>
            </a:r>
            <a:r>
              <a:rPr lang="en-US" sz="2200" dirty="0"/>
              <a:t> </a:t>
            </a:r>
            <a:r>
              <a:rPr lang="en-US" sz="2200" dirty="0" err="1"/>
              <a:t>deosebire</a:t>
            </a:r>
            <a:r>
              <a:rPr lang="en-US" sz="2200" dirty="0"/>
              <a:t> de</a:t>
            </a:r>
            <a:br>
              <a:rPr lang="en-US" sz="2200" dirty="0"/>
            </a:br>
            <a:r>
              <a:rPr lang="en-US" sz="2200" dirty="0" err="1"/>
              <a:t>cablurile</a:t>
            </a:r>
            <a:r>
              <a:rPr lang="en-US" sz="2200" dirty="0"/>
              <a:t> </a:t>
            </a:r>
            <a:r>
              <a:rPr lang="en-US" sz="2200" dirty="0" err="1"/>
              <a:t>incrucişate</a:t>
            </a:r>
            <a:r>
              <a:rPr lang="en-US" sz="2200" dirty="0"/>
              <a:t> </a:t>
            </a:r>
            <a:r>
              <a:rPr lang="en-US" sz="2200" dirty="0" err="1"/>
              <a:t>şi</a:t>
            </a:r>
            <a:r>
              <a:rPr lang="en-US" sz="2200" dirty="0"/>
              <a:t> </a:t>
            </a:r>
            <a:r>
              <a:rPr lang="en-US" sz="2200" dirty="0" err="1"/>
              <a:t>cabluri</a:t>
            </a:r>
            <a:br>
              <a:rPr lang="en-US" sz="2200" dirty="0"/>
            </a:br>
            <a:r>
              <a:rPr lang="en-US" sz="2200" dirty="0" err="1"/>
              <a:t>drepte</a:t>
            </a:r>
            <a:r>
              <a:rPr lang="en-US" sz="2200" dirty="0"/>
              <a:t>, </a:t>
            </a:r>
            <a:r>
              <a:rPr lang="en-US" sz="2200" dirty="0" err="1"/>
              <a:t>cablurile</a:t>
            </a:r>
            <a:r>
              <a:rPr lang="en-US" sz="2200" dirty="0"/>
              <a:t> de </a:t>
            </a:r>
            <a:r>
              <a:rPr lang="en-US" sz="2200" dirty="0" err="1"/>
              <a:t>rulare</a:t>
            </a:r>
            <a:r>
              <a:rPr lang="en-US" sz="2200" dirty="0"/>
              <a:t> nu sunt</a:t>
            </a:r>
            <a:br>
              <a:rPr lang="en-US" sz="2200" dirty="0"/>
            </a:br>
            <a:r>
              <a:rPr lang="en-US" sz="2200" dirty="0"/>
              <a:t>destinate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transporte</a:t>
            </a:r>
            <a:r>
              <a:rPr lang="en-US" sz="2200" dirty="0"/>
              <a:t> date, ci in</a:t>
            </a:r>
            <a:br>
              <a:rPr lang="en-US" sz="2200" dirty="0"/>
            </a:br>
            <a:r>
              <a:rPr lang="en-US" sz="2200" dirty="0" err="1"/>
              <a:t>schimb</a:t>
            </a:r>
            <a:r>
              <a:rPr lang="en-US" sz="2200" dirty="0"/>
              <a:t> </a:t>
            </a:r>
            <a:r>
              <a:rPr lang="en-US" sz="2200" dirty="0" err="1"/>
              <a:t>creează</a:t>
            </a:r>
            <a:r>
              <a:rPr lang="en-US" sz="2200" dirty="0"/>
              <a:t> o </a:t>
            </a:r>
            <a:r>
              <a:rPr lang="en-US" sz="2200" dirty="0" err="1"/>
              <a:t>interfaţă</a:t>
            </a:r>
            <a:r>
              <a:rPr lang="en-US" sz="2200" dirty="0"/>
              <a:t> cu</a:t>
            </a:r>
            <a:br>
              <a:rPr lang="en-US" sz="2200" dirty="0"/>
            </a:br>
            <a:r>
              <a:rPr lang="en-US" sz="2200" dirty="0" err="1"/>
              <a:t>dispozitivul</a:t>
            </a:r>
            <a:r>
              <a:rPr lang="en-US" sz="2200" dirty="0"/>
              <a:t>. </a:t>
            </a:r>
          </a:p>
        </p:txBody>
      </p:sp>
      <p:pic>
        <p:nvPicPr>
          <p:cNvPr id="3" name="Screenshot 2021-01-16 at 08.59.11.png" descr="Screenshot 2021-01-16 at 08.59.11.png">
            <a:extLst>
              <a:ext uri="{FF2B5EF4-FFF2-40B4-BE49-F238E27FC236}">
                <a16:creationId xmlns:a16="http://schemas.microsoft.com/office/drawing/2014/main" id="{044D8055-1663-423C-FB00-6CD1ED54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292" y="2356515"/>
            <a:ext cx="3328580" cy="4420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Screenshot 2021-01-16 at 09.09.20.png" descr="Screenshot 2021-01-16 at 09.09.20.png">
            <a:extLst>
              <a:ext uri="{FF2B5EF4-FFF2-40B4-BE49-F238E27FC236}">
                <a16:creationId xmlns:a16="http://schemas.microsoft.com/office/drawing/2014/main" id="{3CBCEA08-4E69-88AD-B43E-226CCA262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43" y="4231883"/>
            <a:ext cx="4639949" cy="2544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shot 2021-01-16 at 08.59.19.png" descr="Screenshot 2021-01-16 at 08.59.19.png">
            <a:extLst>
              <a:ext uri="{FF2B5EF4-FFF2-40B4-BE49-F238E27FC236}">
                <a16:creationId xmlns:a16="http://schemas.microsoft.com/office/drawing/2014/main" id="{BAAB2F0B-A677-2950-E14D-045872C70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520" y="1069589"/>
            <a:ext cx="2929772" cy="31622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972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Fibra</a:t>
            </a:r>
            <a:r>
              <a:rPr lang="en-US" dirty="0"/>
              <a:t> </a:t>
            </a:r>
            <a:r>
              <a:rPr lang="en-US" dirty="0" err="1"/>
              <a:t>optică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486176"/>
            <a:ext cx="5805889" cy="5371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Fibra</a:t>
            </a:r>
            <a:r>
              <a:rPr lang="en-US" sz="1600" dirty="0"/>
              <a:t> </a:t>
            </a:r>
            <a:r>
              <a:rPr lang="en-US" sz="1600" dirty="0" err="1"/>
              <a:t>optică</a:t>
            </a:r>
            <a:r>
              <a:rPr lang="en-US" sz="1600" dirty="0"/>
              <a:t> </a:t>
            </a:r>
            <a:r>
              <a:rPr lang="en-US" sz="1600" dirty="0" err="1"/>
              <a:t>este</a:t>
            </a:r>
            <a:r>
              <a:rPr lang="en-US" sz="1600" dirty="0"/>
              <a:t> o </a:t>
            </a:r>
            <a:r>
              <a:rPr lang="en-US" sz="1600" dirty="0" err="1"/>
              <a:t>fibră</a:t>
            </a:r>
            <a:r>
              <a:rPr lang="en-US" sz="1600" dirty="0"/>
              <a:t> de </a:t>
            </a:r>
            <a:r>
              <a:rPr lang="en-US" sz="1600" dirty="0" err="1"/>
              <a:t>sticlă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plastic care </a:t>
            </a:r>
            <a:r>
              <a:rPr lang="en-US" sz="1600" dirty="0" err="1"/>
              <a:t>transportă</a:t>
            </a:r>
            <a:r>
              <a:rPr lang="en-US" sz="1600" dirty="0"/>
              <a:t> </a:t>
            </a:r>
            <a:r>
              <a:rPr lang="en-US" sz="1600" dirty="0" err="1"/>
              <a:t>lumină</a:t>
            </a:r>
            <a:r>
              <a:rPr lang="en-US" sz="1600" dirty="0"/>
              <a:t> de-a </a:t>
            </a:r>
            <a:r>
              <a:rPr lang="en-US" sz="1600" dirty="0" err="1"/>
              <a:t>lungul</a:t>
            </a:r>
            <a:r>
              <a:rPr lang="en-US" sz="1600" dirty="0"/>
              <a:t> </a:t>
            </a:r>
            <a:r>
              <a:rPr lang="en-US" sz="1600" dirty="0" err="1"/>
              <a:t>său</a:t>
            </a:r>
            <a:r>
              <a:rPr lang="en-US" sz="1600" dirty="0"/>
              <a:t>. </a:t>
            </a:r>
            <a:r>
              <a:rPr lang="en-US" sz="1600" dirty="0" err="1"/>
              <a:t>Fibrele</a:t>
            </a:r>
            <a:r>
              <a:rPr lang="en-US" sz="1600" dirty="0"/>
              <a:t> </a:t>
            </a:r>
            <a:r>
              <a:rPr lang="en-US" sz="1600" dirty="0" err="1"/>
              <a:t>optice</a:t>
            </a:r>
            <a:r>
              <a:rPr lang="en-US" sz="1600" dirty="0"/>
              <a:t> sunt </a:t>
            </a:r>
            <a:r>
              <a:rPr lang="en-US" sz="1600" dirty="0" err="1"/>
              <a:t>folosite</a:t>
            </a:r>
            <a:r>
              <a:rPr lang="en-US" sz="1600" dirty="0"/>
              <a:t> pe </a:t>
            </a:r>
            <a:r>
              <a:rPr lang="en-US" sz="1600" dirty="0" err="1"/>
              <a:t>scară</a:t>
            </a:r>
            <a:r>
              <a:rPr lang="en-US" sz="1600" dirty="0"/>
              <a:t> </a:t>
            </a:r>
            <a:r>
              <a:rPr lang="en-US" sz="1600" dirty="0" err="1"/>
              <a:t>largă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domeniul</a:t>
            </a:r>
            <a:r>
              <a:rPr lang="en-US" sz="1600" dirty="0"/>
              <a:t> </a:t>
            </a:r>
            <a:r>
              <a:rPr lang="en-US" sz="1600" dirty="0" err="1"/>
              <a:t>telecomunicaţiilor</a:t>
            </a:r>
            <a:r>
              <a:rPr lang="en-US" sz="1600" dirty="0"/>
              <a:t>, </a:t>
            </a:r>
            <a:r>
              <a:rPr lang="en-US" sz="1600" dirty="0" err="1"/>
              <a:t>unde</a:t>
            </a:r>
            <a:r>
              <a:rPr lang="en-US" sz="1600" dirty="0"/>
              <a:t> permit </a:t>
            </a:r>
            <a:r>
              <a:rPr lang="en-US" sz="1600" dirty="0" err="1"/>
              <a:t>transmisii</a:t>
            </a:r>
            <a:r>
              <a:rPr lang="en-US" sz="1600" dirty="0"/>
              <a:t> pe </a:t>
            </a:r>
            <a:r>
              <a:rPr lang="en-US" sz="1600" dirty="0" err="1"/>
              <a:t>distanţe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mari</a:t>
            </a:r>
            <a:r>
              <a:rPr lang="en-US" sz="1600" dirty="0"/>
              <a:t> </a:t>
            </a:r>
            <a:r>
              <a:rPr lang="en-US" sz="1600" dirty="0" err="1"/>
              <a:t>şi</a:t>
            </a:r>
            <a:r>
              <a:rPr lang="en-US" sz="1600" dirty="0"/>
              <a:t> la </a:t>
            </a:r>
            <a:r>
              <a:rPr lang="en-US" sz="1600" dirty="0" err="1"/>
              <a:t>lărgimi</a:t>
            </a:r>
            <a:r>
              <a:rPr lang="en-US" sz="1600" dirty="0"/>
              <a:t> de </a:t>
            </a:r>
            <a:r>
              <a:rPr lang="en-US" sz="1600" dirty="0" err="1"/>
              <a:t>bandă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mari</a:t>
            </a:r>
            <a:r>
              <a:rPr lang="en-US" sz="1600" dirty="0"/>
              <a:t> </a:t>
            </a:r>
            <a:r>
              <a:rPr lang="en-US" sz="1600" dirty="0" err="1"/>
              <a:t>decât</a:t>
            </a:r>
            <a:r>
              <a:rPr lang="en-US" sz="1600" dirty="0"/>
              <a:t> </a:t>
            </a:r>
            <a:r>
              <a:rPr lang="en-US" sz="1600" dirty="0" err="1"/>
              <a:t>alte</a:t>
            </a:r>
            <a:r>
              <a:rPr lang="en-US" sz="1600" dirty="0"/>
              <a:t> </a:t>
            </a:r>
            <a:r>
              <a:rPr lang="en-US" sz="1600" dirty="0" err="1"/>
              <a:t>medii</a:t>
            </a:r>
            <a:r>
              <a:rPr lang="en-US" sz="1600" dirty="0"/>
              <a:t> de </a:t>
            </a:r>
            <a:r>
              <a:rPr lang="en-US" sz="1600" dirty="0" err="1"/>
              <a:t>comunicaţie</a:t>
            </a:r>
            <a:r>
              <a:rPr lang="en-US" sz="1600" dirty="0"/>
              <a:t>. </a:t>
            </a:r>
            <a:r>
              <a:rPr lang="en-US" sz="1600" dirty="0" err="1"/>
              <a:t>Fibrele</a:t>
            </a:r>
            <a:r>
              <a:rPr lang="en-US" sz="1600" dirty="0"/>
              <a:t> sunt </a:t>
            </a:r>
            <a:r>
              <a:rPr lang="en-US" sz="1600" dirty="0" err="1"/>
              <a:t>utilizate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locul</a:t>
            </a:r>
            <a:r>
              <a:rPr lang="en-US" sz="1600" dirty="0"/>
              <a:t> </a:t>
            </a:r>
            <a:r>
              <a:rPr lang="en-US" sz="1600" dirty="0" err="1"/>
              <a:t>cablurilor</a:t>
            </a:r>
            <a:r>
              <a:rPr lang="en-US" sz="1600" dirty="0"/>
              <a:t> de metal </a:t>
            </a:r>
            <a:r>
              <a:rPr lang="en-US" sz="1600" dirty="0" err="1"/>
              <a:t>deoarece</a:t>
            </a:r>
            <a:r>
              <a:rPr lang="en-US" sz="1600" dirty="0"/>
              <a:t> </a:t>
            </a:r>
            <a:r>
              <a:rPr lang="en-US" sz="1600" dirty="0" err="1"/>
              <a:t>semnalul</a:t>
            </a:r>
            <a:r>
              <a:rPr lang="en-US" sz="1600" dirty="0"/>
              <a:t>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transmis</a:t>
            </a:r>
            <a:r>
              <a:rPr lang="en-US" sz="1600" dirty="0"/>
              <a:t> cu </a:t>
            </a:r>
            <a:r>
              <a:rPr lang="en-US" sz="1600" dirty="0" err="1"/>
              <a:t>pierderi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mici</a:t>
            </a:r>
            <a:r>
              <a:rPr lang="en-US" sz="1600" dirty="0"/>
              <a:t>, </a:t>
            </a:r>
            <a:r>
              <a:rPr lang="en-US" sz="1600" dirty="0" err="1"/>
              <a:t>şi</a:t>
            </a:r>
            <a:r>
              <a:rPr lang="en-US" sz="1600" dirty="0"/>
              <a:t> </a:t>
            </a:r>
            <a:r>
              <a:rPr lang="en-US" sz="1600" dirty="0" err="1"/>
              <a:t>deoarece</a:t>
            </a:r>
            <a:r>
              <a:rPr lang="en-US" sz="1600" dirty="0"/>
              <a:t> sunt </a:t>
            </a:r>
            <a:r>
              <a:rPr lang="en-US" sz="1600" dirty="0" err="1"/>
              <a:t>imune</a:t>
            </a:r>
            <a:r>
              <a:rPr lang="en-US" sz="1600" dirty="0"/>
              <a:t> la </a:t>
            </a:r>
            <a:r>
              <a:rPr lang="en-US" sz="1600" dirty="0" err="1"/>
              <a:t>interferenţe</a:t>
            </a:r>
            <a:r>
              <a:rPr lang="en-US" sz="1600" dirty="0"/>
              <a:t> </a:t>
            </a:r>
            <a:r>
              <a:rPr lang="en-US" sz="1600" dirty="0" err="1"/>
              <a:t>electromagnetice</a:t>
            </a:r>
            <a:r>
              <a:rPr lang="en-US" sz="1600" dirty="0"/>
              <a:t>. </a:t>
            </a:r>
            <a:r>
              <a:rPr lang="en-US" sz="1600" dirty="0" err="1"/>
              <a:t>Fibrele</a:t>
            </a:r>
            <a:r>
              <a:rPr lang="en-US" sz="1600" dirty="0"/>
              <a:t> </a:t>
            </a:r>
            <a:r>
              <a:rPr lang="en-US" sz="1600" dirty="0" err="1"/>
              <a:t>optice</a:t>
            </a:r>
            <a:r>
              <a:rPr lang="en-US" sz="1600" dirty="0"/>
              <a:t> sunt </a:t>
            </a:r>
            <a:r>
              <a:rPr lang="en-US" sz="1600" dirty="0" err="1"/>
              <a:t>utilizate</a:t>
            </a:r>
            <a:r>
              <a:rPr lang="en-US" sz="1600" dirty="0"/>
              <a:t> </a:t>
            </a:r>
            <a:r>
              <a:rPr lang="en-US" sz="1600" dirty="0" err="1"/>
              <a:t>şi</a:t>
            </a:r>
            <a:r>
              <a:rPr lang="en-US" sz="1600" dirty="0"/>
              <a:t> pentru </a:t>
            </a:r>
            <a:r>
              <a:rPr lang="en-US" sz="1600" dirty="0" err="1"/>
              <a:t>iluminat</a:t>
            </a:r>
            <a:r>
              <a:rPr lang="en-US" sz="1600" dirty="0"/>
              <a:t> </a:t>
            </a:r>
            <a:r>
              <a:rPr lang="en-US" sz="1600" dirty="0" err="1"/>
              <a:t>şi</a:t>
            </a:r>
            <a:r>
              <a:rPr lang="en-US" sz="1600" dirty="0"/>
              <a:t> </a:t>
            </a:r>
            <a:r>
              <a:rPr lang="en-US" sz="1600" dirty="0" err="1"/>
              <a:t>transportă</a:t>
            </a:r>
            <a:r>
              <a:rPr lang="en-US" sz="1600" dirty="0"/>
              <a:t> imagine, </a:t>
            </a:r>
            <a:r>
              <a:rPr lang="en-US" sz="1600" dirty="0" err="1"/>
              <a:t>permiţând</a:t>
            </a:r>
            <a:r>
              <a:rPr lang="en-US" sz="1600" dirty="0"/>
              <a:t> </a:t>
            </a:r>
            <a:r>
              <a:rPr lang="en-US" sz="1600" dirty="0" err="1"/>
              <a:t>astfel</a:t>
            </a:r>
            <a:r>
              <a:rPr lang="en-US" sz="1600" dirty="0"/>
              <a:t> </a:t>
            </a:r>
            <a:r>
              <a:rPr lang="en-US" sz="1600" dirty="0" err="1"/>
              <a:t>vizualizarea</a:t>
            </a:r>
            <a:r>
              <a:rPr lang="en-US" sz="1600" dirty="0"/>
              <a:t> in zone </a:t>
            </a:r>
            <a:r>
              <a:rPr lang="en-US" sz="1600" dirty="0" err="1"/>
              <a:t>inguste</a:t>
            </a:r>
            <a:r>
              <a:rPr lang="en-US" sz="1600" dirty="0"/>
              <a:t>. </a:t>
            </a:r>
            <a:r>
              <a:rPr lang="en-US" sz="1600" dirty="0" err="1"/>
              <a:t>Unele</a:t>
            </a:r>
            <a:r>
              <a:rPr lang="en-US" sz="1600" dirty="0"/>
              <a:t> </a:t>
            </a:r>
            <a:r>
              <a:rPr lang="en-US" sz="1600" dirty="0" err="1"/>
              <a:t>fibre</a:t>
            </a:r>
            <a:r>
              <a:rPr lang="en-US" sz="1600" dirty="0"/>
              <a:t> </a:t>
            </a:r>
            <a:r>
              <a:rPr lang="en-US" sz="1600" dirty="0" err="1"/>
              <a:t>optice</a:t>
            </a:r>
            <a:r>
              <a:rPr lang="en-US" sz="1600" dirty="0"/>
              <a:t> </a:t>
            </a:r>
            <a:r>
              <a:rPr lang="en-US" sz="1600" dirty="0" err="1"/>
              <a:t>proiectate</a:t>
            </a:r>
            <a:r>
              <a:rPr lang="en-US" sz="1600" dirty="0"/>
              <a:t> special sunt </a:t>
            </a:r>
            <a:r>
              <a:rPr lang="en-US" sz="1600" dirty="0" err="1"/>
              <a:t>utilizate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diverse </a:t>
            </a:r>
            <a:r>
              <a:rPr lang="en-US" sz="1600" dirty="0" err="1"/>
              <a:t>alte</a:t>
            </a:r>
            <a:r>
              <a:rPr lang="en-US" sz="1600" dirty="0"/>
              <a:t> </a:t>
            </a:r>
            <a:r>
              <a:rPr lang="en-US" sz="1600" dirty="0" err="1"/>
              <a:t>aplicaţii</a:t>
            </a:r>
            <a:r>
              <a:rPr lang="en-US" sz="1600" dirty="0"/>
              <a:t>, </a:t>
            </a:r>
            <a:r>
              <a:rPr lang="en-US" sz="1600" dirty="0" err="1"/>
              <a:t>inclusiv</a:t>
            </a:r>
            <a:r>
              <a:rPr lang="en-US" sz="1600" dirty="0"/>
              <a:t> </a:t>
            </a:r>
            <a:r>
              <a:rPr lang="en-US" sz="1600" dirty="0" err="1"/>
              <a:t>senzori</a:t>
            </a:r>
            <a:r>
              <a:rPr lang="en-US" sz="1600" dirty="0"/>
              <a:t> </a:t>
            </a:r>
            <a:r>
              <a:rPr lang="en-US" sz="1600" dirty="0" err="1"/>
              <a:t>şi</a:t>
            </a:r>
            <a:r>
              <a:rPr lang="en-US" sz="1600" dirty="0"/>
              <a:t> </a:t>
            </a:r>
            <a:r>
              <a:rPr lang="en-US" sz="1600" dirty="0" err="1"/>
              <a:t>laseri</a:t>
            </a:r>
            <a:r>
              <a:rPr lang="en-US" sz="1600" dirty="0"/>
              <a:t>;</a:t>
            </a:r>
          </a:p>
          <a:p>
            <a:r>
              <a:rPr lang="en-US" sz="1600" dirty="0"/>
              <a:t>Lumina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dirijată</a:t>
            </a:r>
            <a:r>
              <a:rPr lang="en-US" sz="1600" dirty="0"/>
              <a:t> </a:t>
            </a:r>
            <a:r>
              <a:rPr lang="en-US" sz="1600" dirty="0" err="1"/>
              <a:t>prin</a:t>
            </a:r>
            <a:r>
              <a:rPr lang="en-US" sz="1600" dirty="0"/>
              <a:t> </a:t>
            </a:r>
            <a:r>
              <a:rPr lang="en-US" sz="1600" dirty="0" err="1"/>
              <a:t>miezul</a:t>
            </a:r>
            <a:r>
              <a:rPr lang="en-US" sz="1600" dirty="0"/>
              <a:t> </a:t>
            </a:r>
            <a:r>
              <a:rPr lang="en-US" sz="1600" dirty="0" err="1"/>
              <a:t>fibrei</a:t>
            </a:r>
            <a:r>
              <a:rPr lang="en-US" sz="1600" dirty="0"/>
              <a:t> </a:t>
            </a:r>
            <a:r>
              <a:rPr lang="en-US" sz="1600" dirty="0" err="1"/>
              <a:t>optice</a:t>
            </a:r>
            <a:r>
              <a:rPr lang="en-US" sz="1600" dirty="0"/>
              <a:t> cu</a:t>
            </a:r>
            <a:br>
              <a:rPr lang="en-US" sz="1600" dirty="0"/>
            </a:br>
            <a:r>
              <a:rPr lang="en-US" sz="1600" dirty="0" err="1"/>
              <a:t>ajutorul</a:t>
            </a:r>
            <a:r>
              <a:rPr lang="en-US" sz="1600" dirty="0"/>
              <a:t> </a:t>
            </a:r>
            <a:r>
              <a:rPr lang="en-US" sz="1600" dirty="0" err="1"/>
              <a:t>reflexiei</a:t>
            </a:r>
            <a:r>
              <a:rPr lang="en-US" sz="1600" dirty="0"/>
              <a:t> interne </a:t>
            </a:r>
            <a:r>
              <a:rPr lang="en-US" sz="1600" dirty="0" err="1"/>
              <a:t>totale</a:t>
            </a:r>
            <a:r>
              <a:rPr lang="en-US" sz="1600" dirty="0"/>
              <a:t>. </a:t>
            </a:r>
            <a:r>
              <a:rPr lang="en-US" sz="1600" dirty="0" err="1"/>
              <a:t>Aceasta</a:t>
            </a:r>
            <a:r>
              <a:rPr lang="en-US" sz="1600" dirty="0"/>
              <a:t> face </a:t>
            </a:r>
            <a:r>
              <a:rPr lang="en-US" sz="1600" dirty="0" err="1"/>
              <a:t>fibra</a:t>
            </a:r>
            <a:r>
              <a:rPr lang="en-US" sz="1600" dirty="0"/>
              <a:t> </a:t>
            </a:r>
            <a:r>
              <a:rPr lang="en-US" sz="1600" dirty="0" err="1"/>
              <a:t>să</a:t>
            </a:r>
            <a:br>
              <a:rPr lang="en-US" sz="1600" dirty="0"/>
            </a:br>
            <a:r>
              <a:rPr lang="en-US" sz="1600" dirty="0"/>
              <a:t>se </a:t>
            </a:r>
            <a:r>
              <a:rPr lang="en-US" sz="1600" dirty="0" err="1"/>
              <a:t>comporte</a:t>
            </a:r>
            <a:r>
              <a:rPr lang="en-US" sz="1600" dirty="0"/>
              <a:t> ca </a:t>
            </a:r>
            <a:r>
              <a:rPr lang="en-US" sz="1600" dirty="0" err="1"/>
              <a:t>ghid</a:t>
            </a:r>
            <a:r>
              <a:rPr lang="en-US" sz="1600" dirty="0"/>
              <a:t> de </a:t>
            </a:r>
            <a:r>
              <a:rPr lang="en-US" sz="1600" dirty="0" err="1"/>
              <a:t>undă</a:t>
            </a:r>
            <a:r>
              <a:rPr lang="en-US" sz="1600" dirty="0"/>
              <a:t>. </a:t>
            </a:r>
            <a:r>
              <a:rPr lang="en-US" sz="1600" dirty="0" err="1"/>
              <a:t>Fibrele</a:t>
            </a:r>
            <a:r>
              <a:rPr lang="en-US" sz="1600" dirty="0"/>
              <a:t> care </a:t>
            </a:r>
            <a:r>
              <a:rPr lang="en-US" sz="1600" dirty="0" err="1"/>
              <a:t>suportă</a:t>
            </a:r>
            <a:br>
              <a:rPr lang="en-US" sz="1600" dirty="0"/>
            </a:b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multe</a:t>
            </a:r>
            <a:r>
              <a:rPr lang="en-US" sz="1600" dirty="0"/>
              <a:t> </a:t>
            </a:r>
            <a:r>
              <a:rPr lang="en-US" sz="1600" dirty="0" err="1"/>
              <a:t>căi</a:t>
            </a:r>
            <a:r>
              <a:rPr lang="en-US" sz="1600" dirty="0"/>
              <a:t> de </a:t>
            </a:r>
            <a:r>
              <a:rPr lang="en-US" sz="1600" dirty="0" err="1"/>
              <a:t>propagare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moduri</a:t>
            </a:r>
            <a:r>
              <a:rPr lang="en-US" sz="1600" dirty="0"/>
              <a:t> transversal</a:t>
            </a:r>
            <a:br>
              <a:rPr lang="en-US" sz="1600" dirty="0"/>
            </a:br>
            <a:r>
              <a:rPr lang="en-US" sz="1600" dirty="0"/>
              <a:t>se </a:t>
            </a:r>
            <a:r>
              <a:rPr lang="en-US" sz="1600" dirty="0" err="1"/>
              <a:t>numesc</a:t>
            </a:r>
            <a:r>
              <a:rPr lang="en-US" sz="1600" dirty="0"/>
              <a:t> </a:t>
            </a:r>
            <a:r>
              <a:rPr lang="en-US" sz="1600" dirty="0" err="1"/>
              <a:t>fibre</a:t>
            </a:r>
            <a:r>
              <a:rPr lang="en-US" sz="1600" dirty="0"/>
              <a:t> </a:t>
            </a:r>
            <a:r>
              <a:rPr lang="en-US" sz="1600" dirty="0" err="1"/>
              <a:t>multimodale</a:t>
            </a:r>
            <a:r>
              <a:rPr lang="en-US" sz="1600" dirty="0"/>
              <a:t> (MMF), </a:t>
            </a:r>
            <a:r>
              <a:rPr lang="en-US" sz="1600" dirty="0" err="1"/>
              <a:t>iar</a:t>
            </a:r>
            <a:r>
              <a:rPr lang="en-US" sz="1600" dirty="0"/>
              <a:t> </a:t>
            </a:r>
            <a:r>
              <a:rPr lang="en-US" sz="1600" dirty="0" err="1"/>
              <a:t>cele</a:t>
            </a:r>
            <a:r>
              <a:rPr lang="en-US" sz="1600" dirty="0"/>
              <a:t> </a:t>
            </a:r>
            <a:r>
              <a:rPr lang="en-US" sz="1600" dirty="0" err="1"/>
              <a:t>ce</a:t>
            </a:r>
            <a:br>
              <a:rPr lang="en-US" sz="1600" dirty="0"/>
            </a:br>
            <a:r>
              <a:rPr lang="en-US" sz="1600" dirty="0" err="1"/>
              <a:t>suportă</a:t>
            </a:r>
            <a:r>
              <a:rPr lang="en-US" sz="1600" dirty="0"/>
              <a:t> un </a:t>
            </a:r>
            <a:r>
              <a:rPr lang="en-US" sz="1600" dirty="0" err="1"/>
              <a:t>singur</a:t>
            </a:r>
            <a:r>
              <a:rPr lang="en-US" sz="1600" dirty="0"/>
              <a:t> mod sunt </a:t>
            </a:r>
            <a:r>
              <a:rPr lang="en-US" sz="1600" dirty="0" err="1"/>
              <a:t>fibre</a:t>
            </a:r>
            <a:r>
              <a:rPr lang="en-US" sz="1600" dirty="0"/>
              <a:t> </a:t>
            </a:r>
            <a:r>
              <a:rPr lang="en-US" sz="1600" dirty="0" err="1"/>
              <a:t>monomodale</a:t>
            </a:r>
            <a:r>
              <a:rPr lang="en-US" sz="1600" dirty="0"/>
              <a:t> (SMF).</a:t>
            </a:r>
            <a:br>
              <a:rPr lang="en-US" sz="1600" dirty="0"/>
            </a:br>
            <a:r>
              <a:rPr lang="en-US" sz="1600" dirty="0" err="1"/>
              <a:t>Fibrele</a:t>
            </a:r>
            <a:r>
              <a:rPr lang="en-US" sz="1600" dirty="0"/>
              <a:t> </a:t>
            </a:r>
            <a:r>
              <a:rPr lang="en-US" sz="1600" dirty="0" err="1"/>
              <a:t>multimodale</a:t>
            </a:r>
            <a:r>
              <a:rPr lang="en-US" sz="1600" dirty="0"/>
              <a:t> au </a:t>
            </a:r>
            <a:r>
              <a:rPr lang="en-US" sz="1600" dirty="0" err="1"/>
              <a:t>în</a:t>
            </a:r>
            <a:r>
              <a:rPr lang="en-US" sz="1600" dirty="0"/>
              <a:t> general un </a:t>
            </a:r>
            <a:r>
              <a:rPr lang="en-US" sz="1600" dirty="0" err="1"/>
              <a:t>diametru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br>
              <a:rPr lang="en-US" sz="1600" dirty="0"/>
            </a:br>
            <a:r>
              <a:rPr lang="en-US" sz="1600" dirty="0"/>
              <a:t>mare al </a:t>
            </a:r>
            <a:r>
              <a:rPr lang="en-US" sz="1600" dirty="0" err="1"/>
              <a:t>miezului</a:t>
            </a:r>
            <a:r>
              <a:rPr lang="en-US" sz="1600" dirty="0"/>
              <a:t> </a:t>
            </a:r>
            <a:r>
              <a:rPr lang="en-US" sz="1600" dirty="0" err="1"/>
              <a:t>şi</a:t>
            </a:r>
            <a:r>
              <a:rPr lang="en-US" sz="1600" dirty="0"/>
              <a:t> sunt </a:t>
            </a:r>
            <a:r>
              <a:rPr lang="en-US" sz="1600" dirty="0" err="1"/>
              <a:t>utilizate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comunicaţii</a:t>
            </a:r>
            <a:r>
              <a:rPr lang="en-US" sz="1600" dirty="0"/>
              <a:t> pe</a:t>
            </a:r>
            <a:br>
              <a:rPr lang="en-US" sz="1600" dirty="0"/>
            </a:br>
            <a:r>
              <a:rPr lang="en-US" sz="1600" dirty="0" err="1"/>
              <a:t>distanţe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scurte</a:t>
            </a:r>
            <a:r>
              <a:rPr lang="en-US" sz="1600" dirty="0"/>
              <a:t> </a:t>
            </a:r>
            <a:r>
              <a:rPr lang="en-US" sz="1600" dirty="0" err="1"/>
              <a:t>şi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aplicaţii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care trebuie</a:t>
            </a:r>
            <a:br>
              <a:rPr lang="en-US" sz="1600" dirty="0"/>
            </a:br>
            <a:r>
              <a:rPr lang="en-US" sz="1600" dirty="0" err="1"/>
              <a:t>transferată</a:t>
            </a:r>
            <a:r>
              <a:rPr lang="en-US" sz="1600" dirty="0"/>
              <a:t> </a:t>
            </a:r>
            <a:r>
              <a:rPr lang="en-US" sz="1600" dirty="0" err="1"/>
              <a:t>multă</a:t>
            </a:r>
            <a:r>
              <a:rPr lang="en-US" sz="1600" dirty="0"/>
              <a:t> </a:t>
            </a:r>
            <a:r>
              <a:rPr lang="en-US" sz="1600" dirty="0" err="1"/>
              <a:t>putere</a:t>
            </a:r>
            <a:r>
              <a:rPr lang="en-US" sz="1600" dirty="0"/>
              <a:t>. </a:t>
            </a:r>
            <a:r>
              <a:rPr lang="en-US" sz="1600" dirty="0" err="1"/>
              <a:t>Fibrele</a:t>
            </a:r>
            <a:r>
              <a:rPr lang="en-US" sz="1600" dirty="0"/>
              <a:t> </a:t>
            </a:r>
            <a:r>
              <a:rPr lang="en-US" sz="1600" dirty="0" err="1"/>
              <a:t>monomodale</a:t>
            </a:r>
            <a:r>
              <a:rPr lang="en-US" sz="1600" dirty="0"/>
              <a:t> se</a:t>
            </a:r>
            <a:br>
              <a:rPr lang="en-US" sz="1600" dirty="0"/>
            </a:br>
            <a:r>
              <a:rPr lang="en-US" sz="1600" dirty="0" err="1"/>
              <a:t>utilizează</a:t>
            </a:r>
            <a:r>
              <a:rPr lang="en-US" sz="1600" dirty="0"/>
              <a:t> pentru </a:t>
            </a:r>
            <a:r>
              <a:rPr lang="en-US" sz="1600" dirty="0" err="1"/>
              <a:t>comunicaţii</a:t>
            </a:r>
            <a:r>
              <a:rPr lang="en-US" sz="1600" dirty="0"/>
              <a:t> pe </a:t>
            </a:r>
            <a:r>
              <a:rPr lang="en-US" sz="1600" dirty="0" err="1"/>
              <a:t>distanţe</a:t>
            </a:r>
            <a:r>
              <a:rPr lang="en-US" sz="1600" dirty="0"/>
              <a:t> de </a:t>
            </a:r>
            <a:r>
              <a:rPr lang="en-US" sz="1600" dirty="0" err="1"/>
              <a:t>peste</a:t>
            </a:r>
            <a:br>
              <a:rPr lang="en-US" sz="1600" dirty="0"/>
            </a:br>
            <a:r>
              <a:rPr lang="en-US" sz="1600" dirty="0"/>
              <a:t>550 m. </a:t>
            </a:r>
          </a:p>
        </p:txBody>
      </p:sp>
      <p:pic>
        <p:nvPicPr>
          <p:cNvPr id="3" name="Screenshot 2021-01-16 at 01.22.53.png" descr="Screenshot 2021-01-16 at 01.22.53.png">
            <a:extLst>
              <a:ext uri="{FF2B5EF4-FFF2-40B4-BE49-F238E27FC236}">
                <a16:creationId xmlns:a16="http://schemas.microsoft.com/office/drawing/2014/main" id="{FF3EE59C-A8EA-4683-AAFC-C24423ADA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48" y="964628"/>
            <a:ext cx="6048414" cy="3106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Screenshot 2021-01-16 at 01.24.14.png" descr="Screenshot 2021-01-16 at 01.24.14.png">
            <a:extLst>
              <a:ext uri="{FF2B5EF4-FFF2-40B4-BE49-F238E27FC236}">
                <a16:creationId xmlns:a16="http://schemas.microsoft.com/office/drawing/2014/main" id="{E3318585-D90F-7572-51FB-DA091678E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21" y="4172088"/>
            <a:ext cx="7171441" cy="2541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512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Comunicație</a:t>
            </a:r>
            <a:r>
              <a:rPr lang="en-US" dirty="0"/>
              <a:t> wireless</a:t>
            </a:r>
          </a:p>
        </p:txBody>
      </p:sp>
      <p:pic>
        <p:nvPicPr>
          <p:cNvPr id="4" name="Screenshot 2021-01-16 at 01.19.15.png" descr="Screenshot 2021-01-16 at 01.19.15.png">
            <a:extLst>
              <a:ext uri="{FF2B5EF4-FFF2-40B4-BE49-F238E27FC236}">
                <a16:creationId xmlns:a16="http://schemas.microsoft.com/office/drawing/2014/main" id="{D68FD528-04AD-6E60-AB69-FE82D5A5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54" y="1877897"/>
            <a:ext cx="8729491" cy="49801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67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Comunicații</a:t>
            </a:r>
            <a:r>
              <a:rPr lang="en-US" dirty="0"/>
              <a:t> la </a:t>
            </a:r>
            <a:r>
              <a:rPr lang="en-US" dirty="0" err="1"/>
              <a:t>distanță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Telegraful</a:t>
            </a:r>
            <a:r>
              <a:rPr lang="en-US" dirty="0"/>
              <a:t> </a:t>
            </a:r>
            <a:r>
              <a:rPr lang="en-US" dirty="0" err="1"/>
              <a:t>hidraulic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C823C-F8D0-4832-2EAE-3EDECCB13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684" y="1997650"/>
            <a:ext cx="3400425" cy="432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8CBEC7-826E-F9B1-810A-4A76E0C2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109" y="2007175"/>
            <a:ext cx="3400425" cy="431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Un telegraf mecanic este un sistem de semafor care folosește o linie de stații, de obicei turnuri, cu scopul de a transmite informații textuale prin intermediul semnalelor vizuale.…">
            <a:extLst>
              <a:ext uri="{FF2B5EF4-FFF2-40B4-BE49-F238E27FC236}">
                <a16:creationId xmlns:a16="http://schemas.microsoft.com/office/drawing/2014/main" id="{E10395B6-D769-2151-3163-33C7347300B1}"/>
              </a:ext>
            </a:extLst>
          </p:cNvPr>
          <p:cNvSpPr txBox="1"/>
          <p:nvPr/>
        </p:nvSpPr>
        <p:spPr>
          <a:xfrm>
            <a:off x="136654" y="1523207"/>
            <a:ext cx="4887038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 </a:t>
            </a:r>
            <a:r>
              <a:rPr lang="en-US" sz="2400" dirty="0" err="1"/>
              <a:t>telegraf</a:t>
            </a:r>
            <a:r>
              <a:rPr lang="en-US" sz="2400" dirty="0"/>
              <a:t> </a:t>
            </a:r>
            <a:r>
              <a:rPr lang="en-US" sz="2400" dirty="0" err="1"/>
              <a:t>hidraulic</a:t>
            </a:r>
            <a:r>
              <a:rPr lang="en-US" sz="2400" dirty="0"/>
              <a:t> se </a:t>
            </a:r>
            <a:r>
              <a:rPr lang="en-US" sz="2400" dirty="0" err="1"/>
              <a:t>referă</a:t>
            </a:r>
            <a:r>
              <a:rPr lang="en-US" sz="2400" dirty="0"/>
              <a:t> la </a:t>
            </a:r>
            <a:r>
              <a:rPr lang="en-US" sz="2400" dirty="0" err="1"/>
              <a:t>două</a:t>
            </a:r>
            <a:r>
              <a:rPr lang="en-US" sz="2400" dirty="0"/>
              <a:t> </a:t>
            </a:r>
            <a:r>
              <a:rPr lang="en-US" sz="2400" dirty="0" err="1"/>
              <a:t>sisteme</a:t>
            </a:r>
            <a:r>
              <a:rPr lang="en-US" sz="2400" dirty="0"/>
              <a:t> de </a:t>
            </a:r>
            <a:r>
              <a:rPr lang="en-US" sz="2400" dirty="0" err="1"/>
              <a:t>semafor</a:t>
            </a:r>
            <a:r>
              <a:rPr lang="en-US" sz="2400" dirty="0"/>
              <a:t> </a:t>
            </a:r>
            <a:r>
              <a:rPr lang="en-US" sz="2400" dirty="0" err="1"/>
              <a:t>diferite</a:t>
            </a:r>
            <a:r>
              <a:rPr lang="en-US" sz="2400" dirty="0"/>
              <a:t> care </a:t>
            </a:r>
            <a:r>
              <a:rPr lang="en-US" sz="2400" dirty="0" err="1"/>
              <a:t>implică</a:t>
            </a:r>
            <a:r>
              <a:rPr lang="en-US" sz="2400" dirty="0"/>
              <a:t> un </a:t>
            </a:r>
            <a:r>
              <a:rPr lang="en-US" sz="2400" dirty="0" err="1"/>
              <a:t>telegraf</a:t>
            </a:r>
            <a:r>
              <a:rPr lang="en-US" sz="2400" dirty="0"/>
              <a:t> </a:t>
            </a:r>
            <a:r>
              <a:rPr lang="en-US" sz="2400" dirty="0" err="1"/>
              <a:t>hidraulic</a:t>
            </a:r>
            <a:r>
              <a:rPr lang="en-US" sz="24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dirty="0" err="1"/>
              <a:t>fost</a:t>
            </a:r>
            <a:r>
              <a:rPr lang="en-US" sz="2400" dirty="0"/>
              <a:t> </a:t>
            </a:r>
            <a:r>
              <a:rPr lang="en-US" sz="2400" dirty="0" err="1"/>
              <a:t>dezvoltat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Grecia din </a:t>
            </a:r>
            <a:r>
              <a:rPr lang="en-US" sz="2400" dirty="0" err="1"/>
              <a:t>secolul</a:t>
            </a:r>
            <a:r>
              <a:rPr lang="en-US" sz="2400" dirty="0"/>
              <a:t> al IV-lea </a:t>
            </a:r>
            <a:r>
              <a:rPr lang="en-US" sz="2400" dirty="0" err="1"/>
              <a:t>î.Hr</a:t>
            </a:r>
            <a:r>
              <a:rPr lang="en-US" sz="2400" dirty="0"/>
              <a:t>.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combinație</a:t>
            </a:r>
            <a:r>
              <a:rPr lang="en-US" sz="2400" dirty="0"/>
              <a:t> cu </a:t>
            </a:r>
            <a:r>
              <a:rPr lang="en-US" sz="2400" dirty="0" err="1"/>
              <a:t>focuri</a:t>
            </a:r>
            <a:r>
              <a:rPr lang="en-US" sz="2400" dirty="0"/>
              <a:t> </a:t>
            </a:r>
            <a:r>
              <a:rPr lang="en-US" sz="2400" dirty="0" err="1"/>
              <a:t>semaforice</a:t>
            </a:r>
            <a:r>
              <a:rPr lang="en-US" sz="2400" dirty="0"/>
              <a:t> </a:t>
            </a:r>
            <a:r>
              <a:rPr lang="en-US" sz="2400" dirty="0" err="1"/>
              <a:t>transmițând</a:t>
            </a:r>
            <a:r>
              <a:rPr lang="en-US" sz="2400" dirty="0"/>
              <a:t> </a:t>
            </a:r>
            <a:r>
              <a:rPr lang="en-US" sz="2400" dirty="0" err="1"/>
              <a:t>informațiile</a:t>
            </a:r>
            <a:r>
              <a:rPr lang="en-US" sz="2400" dirty="0"/>
              <a:t> </a:t>
            </a:r>
            <a:r>
              <a:rPr lang="en-US" sz="2400" dirty="0" err="1"/>
              <a:t>receptorului</a:t>
            </a:r>
            <a:r>
              <a:rPr lang="en-US" sz="2400" dirty="0"/>
              <a:t> </a:t>
            </a:r>
            <a:r>
              <a:rPr lang="en-US" sz="2400" dirty="0" err="1"/>
              <a:t>vizual</a:t>
            </a:r>
            <a:r>
              <a:rPr lang="en-US" sz="2400" dirty="0"/>
              <a:t>, </a:t>
            </a:r>
            <a:r>
              <a:rPr lang="en-US" sz="2400" dirty="0" err="1"/>
              <a:t>ceea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a </a:t>
            </a:r>
            <a:r>
              <a:rPr lang="en-US" sz="2400" dirty="0" err="1"/>
              <a:t>limitat</a:t>
            </a:r>
            <a:r>
              <a:rPr lang="en-US" sz="2400" dirty="0"/>
              <a:t> </a:t>
            </a:r>
            <a:r>
              <a:rPr lang="en-US" sz="2400" dirty="0" err="1"/>
              <a:t>utilizarea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la </a:t>
            </a:r>
            <a:r>
              <a:rPr lang="en-US" sz="2400" dirty="0" err="1"/>
              <a:t>distanțe</a:t>
            </a:r>
            <a:r>
              <a:rPr lang="en-US" sz="2400" dirty="0"/>
              <a:t> de </a:t>
            </a:r>
            <a:r>
              <a:rPr lang="en-US" sz="2400" dirty="0" err="1"/>
              <a:t>linie</a:t>
            </a:r>
            <a:r>
              <a:rPr lang="en-US" sz="2400" dirty="0"/>
              <a:t> de </a:t>
            </a:r>
            <a:r>
              <a:rPr lang="en-US" sz="2400" dirty="0" err="1"/>
              <a:t>vedere</a:t>
            </a:r>
            <a:r>
              <a:rPr lang="en-US" sz="2400" dirty="0"/>
              <a:t> </a:t>
            </a:r>
            <a:r>
              <a:rPr lang="en-US" sz="2400" dirty="0" err="1"/>
              <a:t>numai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condiții</a:t>
            </a:r>
            <a:r>
              <a:rPr lang="en-US" sz="2400" dirty="0"/>
              <a:t> </a:t>
            </a:r>
            <a:r>
              <a:rPr lang="en-US" sz="2400" dirty="0" err="1"/>
              <a:t>meteorologice</a:t>
            </a:r>
            <a:r>
              <a:rPr lang="en-US" sz="2400" dirty="0"/>
              <a:t> de </a:t>
            </a:r>
            <a:r>
              <a:rPr lang="en-US" sz="2400" dirty="0" err="1"/>
              <a:t>bună</a:t>
            </a:r>
            <a:r>
              <a:rPr lang="en-US" sz="2400" dirty="0"/>
              <a:t> </a:t>
            </a:r>
            <a:r>
              <a:rPr lang="en-US" sz="2400" dirty="0" err="1"/>
              <a:t>vizibilitate</a:t>
            </a:r>
            <a:r>
              <a:rPr lang="en-US" sz="24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Era </a:t>
            </a:r>
            <a:r>
              <a:rPr lang="en-US" sz="2400" dirty="0" err="1"/>
              <a:t>extrem</a:t>
            </a:r>
            <a:r>
              <a:rPr lang="en-US" sz="2400" dirty="0"/>
              <a:t> de </a:t>
            </a:r>
            <a:r>
              <a:rPr lang="en-US" sz="2400" dirty="0" err="1"/>
              <a:t>limitat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coduri</a:t>
            </a:r>
            <a:r>
              <a:rPr lang="en-US" sz="2400" dirty="0"/>
              <a:t> (</a:t>
            </a:r>
            <a:r>
              <a:rPr lang="en-US" sz="2400" dirty="0" err="1"/>
              <a:t>și</a:t>
            </a:r>
            <a:r>
              <a:rPr lang="en-US" sz="2400" dirty="0"/>
              <a:t>,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urmare</a:t>
            </a:r>
            <a:r>
              <a:rPr lang="en-US" sz="2400" dirty="0"/>
              <a:t>,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informațiile</a:t>
            </a:r>
            <a:r>
              <a:rPr lang="en-US" sz="2400" dirty="0"/>
              <a:t>) pe care le </a:t>
            </a:r>
            <a:r>
              <a:rPr lang="en-US" sz="2400" dirty="0" err="1"/>
              <a:t>putea</a:t>
            </a:r>
            <a:r>
              <a:rPr lang="en-US" sz="2400" dirty="0"/>
              <a:t> </a:t>
            </a:r>
            <a:r>
              <a:rPr lang="en-US" sz="2400" dirty="0" err="1"/>
              <a:t>transmite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479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Spectrul</a:t>
            </a:r>
            <a:r>
              <a:rPr lang="en-US" dirty="0"/>
              <a:t> electromagnetic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0664"/>
            <a:ext cx="12192000" cy="1972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 err="1"/>
              <a:t>Unde</a:t>
            </a:r>
            <a:r>
              <a:rPr lang="en-US" sz="2600" b="1" dirty="0"/>
              <a:t> radio</a:t>
            </a:r>
            <a:r>
              <a:rPr lang="en-US" sz="2600" dirty="0"/>
              <a:t>: </a:t>
            </a:r>
            <a:r>
              <a:rPr lang="en-US" sz="2600" dirty="0" err="1"/>
              <a:t>comunicații</a:t>
            </a:r>
            <a:r>
              <a:rPr lang="en-US" sz="2600" dirty="0"/>
              <a:t> multicast, </a:t>
            </a:r>
            <a:r>
              <a:rPr lang="en-US" sz="2600" dirty="0" err="1"/>
              <a:t>utilizate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radio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televiziune</a:t>
            </a:r>
            <a:r>
              <a:rPr lang="en-US" sz="2600" dirty="0"/>
              <a:t>;</a:t>
            </a:r>
          </a:p>
          <a:p>
            <a:r>
              <a:rPr lang="en-US" sz="2600" b="1" dirty="0" err="1"/>
              <a:t>Microunde</a:t>
            </a:r>
            <a:r>
              <a:rPr lang="en-US" sz="2600" dirty="0"/>
              <a:t>: </a:t>
            </a:r>
            <a:r>
              <a:rPr lang="en-US" sz="2600" dirty="0" err="1"/>
              <a:t>comunicații</a:t>
            </a:r>
            <a:r>
              <a:rPr lang="en-US" sz="2600" dirty="0"/>
              <a:t> unicast, </a:t>
            </a:r>
            <a:r>
              <a:rPr lang="en-US" sz="2600" dirty="0" err="1"/>
              <a:t>utilizate</a:t>
            </a:r>
            <a:r>
              <a:rPr lang="en-US" sz="2600" dirty="0"/>
              <a:t> de </a:t>
            </a:r>
            <a:r>
              <a:rPr lang="en-US" sz="2600" dirty="0" err="1"/>
              <a:t>telefoanele</a:t>
            </a:r>
            <a:r>
              <a:rPr lang="en-US" sz="2600" dirty="0"/>
              <a:t> mobile, </a:t>
            </a:r>
            <a:r>
              <a:rPr lang="en-US" sz="2600" dirty="0" err="1"/>
              <a:t>rețelele</a:t>
            </a:r>
            <a:r>
              <a:rPr lang="en-US" sz="2600" dirty="0"/>
              <a:t> de </a:t>
            </a:r>
            <a:r>
              <a:rPr lang="en-US" sz="2600" dirty="0" err="1"/>
              <a:t>sateliți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Wireless LAN;</a:t>
            </a:r>
          </a:p>
          <a:p>
            <a:r>
              <a:rPr lang="en-US" sz="2600" b="1" dirty="0" err="1"/>
              <a:t>Infraroșii</a:t>
            </a:r>
            <a:r>
              <a:rPr lang="en-US" sz="2600" dirty="0"/>
              <a:t>: </a:t>
            </a:r>
            <a:r>
              <a:rPr lang="en-US" sz="2600" dirty="0" err="1"/>
              <a:t>transmisii</a:t>
            </a:r>
            <a:r>
              <a:rPr lang="en-US" sz="2600" dirty="0"/>
              <a:t> pe </a:t>
            </a:r>
            <a:r>
              <a:rPr lang="en-US" sz="2600" dirty="0" err="1"/>
              <a:t>distanță</a:t>
            </a:r>
            <a:r>
              <a:rPr lang="en-US" sz="2600" dirty="0"/>
              <a:t> </a:t>
            </a:r>
            <a:r>
              <a:rPr lang="en-US" sz="2600" dirty="0" err="1"/>
              <a:t>scurtă</a:t>
            </a:r>
            <a:r>
              <a:rPr lang="en-US" sz="2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5FE09-A583-3F00-A61B-BBA4D94AA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97" y="3473068"/>
            <a:ext cx="8036805" cy="3293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43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Probleme</a:t>
            </a:r>
            <a:r>
              <a:rPr lang="en-US" dirty="0"/>
              <a:t> la </a:t>
            </a:r>
            <a:r>
              <a:rPr lang="en-US" dirty="0" err="1"/>
              <a:t>transmisie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D029C4-02C6-F550-B02F-FD0C1D4BC43A}"/>
              </a:ext>
            </a:extLst>
          </p:cNvPr>
          <p:cNvSpPr/>
          <p:nvPr/>
        </p:nvSpPr>
        <p:spPr>
          <a:xfrm>
            <a:off x="381000" y="2061693"/>
            <a:ext cx="3585074" cy="39755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600" dirty="0" err="1"/>
              <a:t>Problemă</a:t>
            </a:r>
            <a:r>
              <a:rPr lang="en-US" sz="2600" dirty="0"/>
              <a:t>: </a:t>
            </a:r>
            <a:r>
              <a:rPr lang="en-US" sz="2600" dirty="0" err="1"/>
              <a:t>Atenuare</a:t>
            </a:r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r>
              <a:rPr lang="en-US" sz="2600" dirty="0" err="1"/>
              <a:t>Soluție</a:t>
            </a:r>
            <a:r>
              <a:rPr lang="en-US" sz="2600" dirty="0"/>
              <a:t>: </a:t>
            </a:r>
            <a:r>
              <a:rPr lang="en-US" sz="2600" dirty="0" err="1"/>
              <a:t>Repetor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DB55E-0F7C-F11B-E413-3EAB4ECA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27" y="2974809"/>
            <a:ext cx="2309619" cy="21513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5BDB5D-6BA6-C306-EDB5-D5A416FDBCD3}"/>
              </a:ext>
            </a:extLst>
          </p:cNvPr>
          <p:cNvSpPr/>
          <p:nvPr/>
        </p:nvSpPr>
        <p:spPr>
          <a:xfrm>
            <a:off x="4303463" y="2061693"/>
            <a:ext cx="3585074" cy="39755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600" dirty="0" err="1"/>
              <a:t>Problemă</a:t>
            </a:r>
            <a:r>
              <a:rPr lang="en-US" sz="2600" dirty="0"/>
              <a:t>: Crosstalk</a:t>
            </a:r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r>
              <a:rPr lang="en-US" sz="2600" dirty="0" err="1"/>
              <a:t>Soluție</a:t>
            </a:r>
            <a:r>
              <a:rPr lang="en-US" sz="2600" dirty="0"/>
              <a:t>: </a:t>
            </a:r>
            <a:r>
              <a:rPr lang="en-US" sz="2600" dirty="0" err="1"/>
              <a:t>Torsadare</a:t>
            </a:r>
            <a:endParaRPr lang="en-US" sz="2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5798B4-640E-208F-6A32-E936F15F2224}"/>
              </a:ext>
            </a:extLst>
          </p:cNvPr>
          <p:cNvSpPr/>
          <p:nvPr/>
        </p:nvSpPr>
        <p:spPr>
          <a:xfrm>
            <a:off x="8225926" y="2061693"/>
            <a:ext cx="3585074" cy="39755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600" dirty="0" err="1"/>
              <a:t>Problemă</a:t>
            </a:r>
            <a:r>
              <a:rPr lang="en-US" sz="2600" dirty="0"/>
              <a:t>: </a:t>
            </a:r>
            <a:r>
              <a:rPr lang="en-US" sz="2600" dirty="0" err="1"/>
              <a:t>Zgomot</a:t>
            </a:r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endParaRPr lang="en-US" sz="2600" dirty="0"/>
          </a:p>
          <a:p>
            <a:pPr algn="ctr"/>
            <a:r>
              <a:rPr lang="en-US" sz="2600" dirty="0" err="1"/>
              <a:t>Soluție</a:t>
            </a:r>
            <a:r>
              <a:rPr lang="en-US" sz="2600" dirty="0"/>
              <a:t>: </a:t>
            </a:r>
            <a:r>
              <a:rPr lang="en-US" sz="2600" dirty="0" err="1"/>
              <a:t>Ecranare</a:t>
            </a:r>
            <a:endParaRPr lang="en-US" sz="2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5ECAC-06A2-A023-9C0B-07BB7C654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47" y="3346094"/>
            <a:ext cx="3248761" cy="14067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DE8B8A-4F03-FA1D-809E-DB8F3B4C4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966" y="2974809"/>
            <a:ext cx="1980994" cy="21493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01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Repetoare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convertoare</a:t>
            </a:r>
            <a:r>
              <a:rPr lang="en-US" dirty="0"/>
              <a:t> media</a:t>
            </a:r>
          </a:p>
        </p:txBody>
      </p:sp>
      <p:pic>
        <p:nvPicPr>
          <p:cNvPr id="3" name="Screenshot 2021-01-16 at 01.12.25.png" descr="Screenshot 2021-01-16 at 01.12.25.png">
            <a:extLst>
              <a:ext uri="{FF2B5EF4-FFF2-40B4-BE49-F238E27FC236}">
                <a16:creationId xmlns:a16="http://schemas.microsoft.com/office/drawing/2014/main" id="{C903F0D2-4E30-76C8-DF4A-44728CC4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3" y="2067192"/>
            <a:ext cx="5661557" cy="4519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Screenshot 2021-01-16 at 01.14.32.png" descr="Screenshot 2021-01-16 at 01.14.32.png">
            <a:extLst>
              <a:ext uri="{FF2B5EF4-FFF2-40B4-BE49-F238E27FC236}">
                <a16:creationId xmlns:a16="http://schemas.microsoft.com/office/drawing/2014/main" id="{5692E3A5-D0A9-CFF0-128B-E1167BA0F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118" y="1971328"/>
            <a:ext cx="5838018" cy="47115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341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Performața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rețele</a:t>
            </a:r>
            <a:endParaRPr lang="en-US" dirty="0"/>
          </a:p>
        </p:txBody>
      </p:sp>
      <p:pic>
        <p:nvPicPr>
          <p:cNvPr id="2052" name="Picture 4" descr="Latency, Bandwidth, Throughput and Response Time - Practical Example |">
            <a:extLst>
              <a:ext uri="{FF2B5EF4-FFF2-40B4-BE49-F238E27FC236}">
                <a16:creationId xmlns:a16="http://schemas.microsoft.com/office/drawing/2014/main" id="{681B7B96-D53A-A179-AEA1-E4F25B8B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48" y="2887325"/>
            <a:ext cx="53911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464902"/>
            <a:ext cx="7513504" cy="531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Throughput:</a:t>
            </a:r>
          </a:p>
          <a:p>
            <a:pPr marL="742950" lvl="1" indent="-285750"/>
            <a:r>
              <a:rPr lang="en-US" sz="2600" dirty="0" err="1"/>
              <a:t>Cantitatea</a:t>
            </a:r>
            <a:r>
              <a:rPr lang="en-US" sz="2600" dirty="0"/>
              <a:t> de date </a:t>
            </a:r>
            <a:r>
              <a:rPr lang="en-US" sz="2600" dirty="0" err="1"/>
              <a:t>transmise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unitatea</a:t>
            </a:r>
            <a:r>
              <a:rPr lang="en-US" sz="2600" dirty="0"/>
              <a:t> de </a:t>
            </a:r>
            <a:r>
              <a:rPr lang="en-US" sz="2600" dirty="0" err="1"/>
              <a:t>timp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dirty="0" err="1"/>
              <a:t>Unităţi</a:t>
            </a:r>
            <a:r>
              <a:rPr lang="en-US" sz="2600" dirty="0"/>
              <a:t> de </a:t>
            </a:r>
            <a:r>
              <a:rPr lang="en-US" sz="2600" dirty="0" err="1"/>
              <a:t>măsură</a:t>
            </a:r>
            <a:r>
              <a:rPr lang="en-US" sz="2600" dirty="0"/>
              <a:t>:</a:t>
            </a:r>
          </a:p>
          <a:p>
            <a:pPr marL="1200150" lvl="2" indent="-285750"/>
            <a:r>
              <a:rPr lang="en-US" sz="2400" dirty="0"/>
              <a:t>KB = 2</a:t>
            </a:r>
            <a:r>
              <a:rPr lang="en-US" sz="2400" baseline="30000" dirty="0"/>
              <a:t>10</a:t>
            </a:r>
            <a:r>
              <a:rPr lang="en-US" sz="2400" dirty="0"/>
              <a:t> bytes;</a:t>
            </a:r>
          </a:p>
          <a:p>
            <a:pPr marL="1200150" lvl="2" indent="-285750"/>
            <a:r>
              <a:rPr lang="en-US" sz="2400" dirty="0"/>
              <a:t>Mbps = 10</a:t>
            </a:r>
            <a:r>
              <a:rPr lang="en-US" sz="2400" baseline="30000" dirty="0"/>
              <a:t>6</a:t>
            </a:r>
            <a:r>
              <a:rPr lang="en-US" sz="2400" dirty="0"/>
              <a:t> bits per second.</a:t>
            </a:r>
          </a:p>
          <a:p>
            <a:pPr marL="285750" indent="-285750"/>
            <a:r>
              <a:rPr lang="en-US" sz="2800" dirty="0" err="1"/>
              <a:t>Latenţa</a:t>
            </a:r>
            <a:r>
              <a:rPr lang="en-US" sz="2800" dirty="0"/>
              <a:t>:</a:t>
            </a:r>
          </a:p>
          <a:p>
            <a:pPr marL="742950" lvl="1" indent="-285750"/>
            <a:r>
              <a:rPr lang="en-US" sz="2600" dirty="0" err="1"/>
              <a:t>Timpul</a:t>
            </a:r>
            <a:r>
              <a:rPr lang="en-US" sz="2600" dirty="0"/>
              <a:t> </a:t>
            </a:r>
            <a:r>
              <a:rPr lang="en-US" sz="2600" dirty="0" err="1"/>
              <a:t>necesar</a:t>
            </a:r>
            <a:r>
              <a:rPr lang="en-US" sz="2600" dirty="0"/>
              <a:t> pentru ca un </a:t>
            </a:r>
            <a:r>
              <a:rPr lang="en-US" sz="2600" dirty="0" err="1"/>
              <a:t>semnal</a:t>
            </a:r>
            <a:r>
              <a:rPr lang="en-US" sz="2600" dirty="0"/>
              <a:t> (</a:t>
            </a:r>
            <a:r>
              <a:rPr lang="en-US" sz="2600" dirty="0" err="1"/>
              <a:t>sau</a:t>
            </a:r>
            <a:r>
              <a:rPr lang="en-US" sz="2600" dirty="0"/>
              <a:t> bit)</a:t>
            </a:r>
            <a:br>
              <a:rPr lang="en-US" sz="2600" dirty="0"/>
            </a:b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ajungă</a:t>
            </a:r>
            <a:r>
              <a:rPr lang="en-US" sz="2600" dirty="0"/>
              <a:t> din </a:t>
            </a:r>
            <a:r>
              <a:rPr lang="en-US" sz="2600" dirty="0" err="1"/>
              <a:t>punctul</a:t>
            </a:r>
            <a:r>
              <a:rPr lang="en-US" sz="2600" dirty="0"/>
              <a:t> A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punctul</a:t>
            </a:r>
            <a:r>
              <a:rPr lang="en-US" sz="2600" dirty="0"/>
              <a:t> B;</a:t>
            </a:r>
          </a:p>
          <a:p>
            <a:pPr marL="742950" lvl="1" indent="-285750"/>
            <a:r>
              <a:rPr lang="en-US" sz="2600" dirty="0"/>
              <a:t>One-way vs. Round-trip time (RTT);</a:t>
            </a:r>
          </a:p>
          <a:p>
            <a:pPr marL="742950" lvl="1" indent="-285750"/>
            <a:r>
              <a:rPr lang="en-US" sz="2600" dirty="0" err="1"/>
              <a:t>Componente</a:t>
            </a:r>
            <a:r>
              <a:rPr lang="en-US" sz="2600" dirty="0"/>
              <a:t>:</a:t>
            </a:r>
          </a:p>
          <a:p>
            <a:pPr marL="1200150" lvl="2" indent="-285750"/>
            <a:r>
              <a:rPr lang="en-US" sz="2400" dirty="0" err="1"/>
              <a:t>Timpul</a:t>
            </a:r>
            <a:r>
              <a:rPr lang="en-US" sz="2400" dirty="0"/>
              <a:t> de </a:t>
            </a:r>
            <a:r>
              <a:rPr lang="en-US" sz="2400" dirty="0" err="1"/>
              <a:t>propagare</a:t>
            </a:r>
            <a:r>
              <a:rPr lang="en-US" sz="2400" dirty="0"/>
              <a:t>;</a:t>
            </a:r>
          </a:p>
          <a:p>
            <a:pPr marL="1200150" lvl="2" indent="-285750"/>
            <a:r>
              <a:rPr lang="en-US" sz="2400" dirty="0" err="1"/>
              <a:t>Latenţa</a:t>
            </a:r>
            <a:r>
              <a:rPr lang="en-US" sz="2400" dirty="0"/>
              <a:t> </a:t>
            </a:r>
            <a:r>
              <a:rPr lang="en-US" sz="2400" dirty="0" err="1"/>
              <a:t>introdusă</a:t>
            </a:r>
            <a:r>
              <a:rPr lang="en-US" sz="2400" dirty="0"/>
              <a:t> de </a:t>
            </a:r>
            <a:r>
              <a:rPr lang="en-US" sz="2400" dirty="0" err="1"/>
              <a:t>echipamente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562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Poanta</a:t>
            </a:r>
            <a:r>
              <a:rPr lang="en-US" altLang="en-US" dirty="0"/>
              <a:t> </a:t>
            </a:r>
            <a:r>
              <a:rPr lang="en-US" altLang="en-US" dirty="0" err="1"/>
              <a:t>cursului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C4D6D0-09D1-36C4-2EC9-54542C8E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43" y="2540070"/>
            <a:ext cx="5629275" cy="35528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FCC69-428D-938F-9C69-3393C17F9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184" y="2540070"/>
            <a:ext cx="5356427" cy="35528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29AD7D8-B21D-C0AA-C27F-E285187C53D8}"/>
              </a:ext>
            </a:extLst>
          </p:cNvPr>
          <p:cNvSpPr/>
          <p:nvPr/>
        </p:nvSpPr>
        <p:spPr>
          <a:xfrm>
            <a:off x="979350" y="3161841"/>
            <a:ext cx="1564395" cy="749146"/>
          </a:xfrm>
          <a:prstGeom prst="wedgeRoundRectCallout">
            <a:avLst>
              <a:gd name="adj1" fmla="val -20833"/>
              <a:gd name="adj2" fmla="val 77206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Are </a:t>
            </a:r>
            <a:r>
              <a:rPr lang="en-US" sz="2400" dirty="0" err="1"/>
              <a:t>WiFi</a:t>
            </a:r>
            <a:endParaRPr lang="en-US" sz="2400" dirty="0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713DF1F-3C27-B3E3-B5E3-1805C2DF1C75}"/>
              </a:ext>
            </a:extLst>
          </p:cNvPr>
          <p:cNvSpPr/>
          <p:nvPr/>
        </p:nvSpPr>
        <p:spPr>
          <a:xfrm>
            <a:off x="8069295" y="4548560"/>
            <a:ext cx="2188684" cy="749146"/>
          </a:xfrm>
          <a:prstGeom prst="wedgeRoundRectCallout">
            <a:avLst>
              <a:gd name="adj1" fmla="val 62221"/>
              <a:gd name="adj2" fmla="val -22794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Ruter</a:t>
            </a:r>
            <a:r>
              <a:rPr lang="en-US" sz="2400" dirty="0"/>
              <a:t> </a:t>
            </a:r>
            <a:r>
              <a:rPr lang="en-US" sz="2400" dirty="0" err="1"/>
              <a:t>idition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748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77DE14-9880-705E-6882-164A541E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Vă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mulțumesc</a:t>
            </a:r>
            <a:r>
              <a:rPr lang="en-US" altLang="en-US" sz="4800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432317-045A-B767-4304-FAB0C3E2E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Ne </a:t>
            </a:r>
            <a:r>
              <a:rPr lang="en-US" altLang="en-US" sz="2400" dirty="0" err="1">
                <a:solidFill>
                  <a:schemeClr val="bg1"/>
                </a:solidFill>
              </a:rPr>
              <a:t>vedem</a:t>
            </a:r>
            <a:r>
              <a:rPr lang="en-US" altLang="en-US" sz="2400" dirty="0">
                <a:solidFill>
                  <a:schemeClr val="bg1"/>
                </a:solidFill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</a:rPr>
              <a:t>cursul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următor</a:t>
            </a:r>
            <a:r>
              <a:rPr lang="en-US" altLang="en-US" sz="2400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AC83B36C-90A7-3772-68DF-6ABDFECA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7504" r="11436" b="5434"/>
          <a:stretch>
            <a:fillRect/>
          </a:stretch>
        </p:blipFill>
        <p:spPr bwMode="auto">
          <a:xfrm>
            <a:off x="4187824" y="2103439"/>
            <a:ext cx="3816351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Comunicații</a:t>
            </a:r>
            <a:r>
              <a:rPr lang="en-US" dirty="0"/>
              <a:t> la </a:t>
            </a:r>
            <a:r>
              <a:rPr lang="en-US" dirty="0" err="1"/>
              <a:t>distanță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Telegraful</a:t>
            </a:r>
            <a:r>
              <a:rPr lang="en-US" dirty="0"/>
              <a:t> </a:t>
            </a:r>
            <a:r>
              <a:rPr lang="en-US" dirty="0" err="1"/>
              <a:t>mecanic</a:t>
            </a:r>
            <a:endParaRPr lang="en-US" dirty="0"/>
          </a:p>
        </p:txBody>
      </p:sp>
      <p:pic>
        <p:nvPicPr>
          <p:cNvPr id="3" name="Screenshot 2021-01-16 at 00.14.13.png" descr="Screenshot 2021-01-16 at 00.14.13.png">
            <a:extLst>
              <a:ext uri="{FF2B5EF4-FFF2-40B4-BE49-F238E27FC236}">
                <a16:creationId xmlns:a16="http://schemas.microsoft.com/office/drawing/2014/main" id="{58D72034-7C3D-39B0-97E7-17FCA94C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914" y="2143738"/>
            <a:ext cx="5947086" cy="403217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Un telegraf mecanic este un sistem de semafor care folosește o linie de stații, de obicei turnuri, cu scopul de a transmite informații textuale prin intermediul semnalelor vizuale.…">
            <a:extLst>
              <a:ext uri="{FF2B5EF4-FFF2-40B4-BE49-F238E27FC236}">
                <a16:creationId xmlns:a16="http://schemas.microsoft.com/office/drawing/2014/main" id="{2DE01E65-C9EE-FE7F-B1BE-227968440AED}"/>
              </a:ext>
            </a:extLst>
          </p:cNvPr>
          <p:cNvSpPr txBox="1"/>
          <p:nvPr/>
        </p:nvSpPr>
        <p:spPr>
          <a:xfrm>
            <a:off x="136654" y="1630928"/>
            <a:ext cx="5959346" cy="5057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4000" b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Un </a:t>
            </a:r>
            <a:r>
              <a:rPr sz="2400" dirty="0" err="1"/>
              <a:t>telegraf</a:t>
            </a:r>
            <a:r>
              <a:rPr sz="2400" dirty="0"/>
              <a:t> </a:t>
            </a:r>
            <a:r>
              <a:rPr sz="2400" dirty="0" err="1"/>
              <a:t>mecanic</a:t>
            </a:r>
            <a:r>
              <a:rPr sz="2400" dirty="0"/>
              <a:t> </a:t>
            </a:r>
            <a:r>
              <a:rPr sz="2400" dirty="0" err="1"/>
              <a:t>este</a:t>
            </a:r>
            <a:r>
              <a:rPr sz="2400" dirty="0"/>
              <a:t> un </a:t>
            </a:r>
            <a:r>
              <a:rPr sz="2400" dirty="0" err="1"/>
              <a:t>sistem</a:t>
            </a:r>
            <a:r>
              <a:rPr sz="2400" dirty="0"/>
              <a:t> de </a:t>
            </a:r>
            <a:r>
              <a:rPr sz="2400" dirty="0" err="1"/>
              <a:t>semafor</a:t>
            </a:r>
            <a:r>
              <a:rPr sz="2400" dirty="0"/>
              <a:t> care </a:t>
            </a:r>
            <a:r>
              <a:rPr sz="2400" dirty="0" err="1"/>
              <a:t>folosește</a:t>
            </a:r>
            <a:r>
              <a:rPr sz="2400" dirty="0"/>
              <a:t> o </a:t>
            </a:r>
            <a:r>
              <a:rPr sz="2400" dirty="0" err="1"/>
              <a:t>linie</a:t>
            </a:r>
            <a:r>
              <a:rPr sz="2400" dirty="0"/>
              <a:t> de </a:t>
            </a:r>
            <a:r>
              <a:rPr sz="2400" dirty="0" err="1"/>
              <a:t>stații</a:t>
            </a:r>
            <a:r>
              <a:rPr sz="2400" dirty="0"/>
              <a:t>, de </a:t>
            </a:r>
            <a:r>
              <a:rPr sz="2400" dirty="0" err="1"/>
              <a:t>obicei</a:t>
            </a:r>
            <a:r>
              <a:rPr sz="2400" dirty="0"/>
              <a:t> </a:t>
            </a:r>
            <a:r>
              <a:rPr sz="2400" dirty="0" err="1"/>
              <a:t>turnuri</a:t>
            </a:r>
            <a:r>
              <a:rPr sz="2400" dirty="0"/>
              <a:t>, cu </a:t>
            </a:r>
            <a:r>
              <a:rPr sz="2400" dirty="0" err="1"/>
              <a:t>scopul</a:t>
            </a:r>
            <a:r>
              <a:rPr sz="2400" dirty="0"/>
              <a:t> de a </a:t>
            </a:r>
            <a:r>
              <a:rPr sz="2400" dirty="0" err="1"/>
              <a:t>transmite</a:t>
            </a:r>
            <a:r>
              <a:rPr sz="2400" dirty="0"/>
              <a:t> </a:t>
            </a:r>
            <a:r>
              <a:rPr sz="2400" dirty="0" err="1"/>
              <a:t>informații</a:t>
            </a:r>
            <a:r>
              <a:rPr sz="2400" dirty="0"/>
              <a:t> </a:t>
            </a:r>
            <a:r>
              <a:rPr sz="2400" dirty="0" err="1"/>
              <a:t>textuale</a:t>
            </a:r>
            <a:r>
              <a:rPr sz="2400" dirty="0"/>
              <a:t> </a:t>
            </a:r>
            <a:r>
              <a:rPr sz="2400" dirty="0" err="1"/>
              <a:t>prin</a:t>
            </a:r>
            <a:r>
              <a:rPr sz="2400" dirty="0"/>
              <a:t> </a:t>
            </a:r>
            <a:r>
              <a:rPr sz="2400" dirty="0" err="1"/>
              <a:t>intermediul</a:t>
            </a:r>
            <a:r>
              <a:rPr sz="2400" dirty="0"/>
              <a:t> </a:t>
            </a:r>
            <a:r>
              <a:rPr sz="2400" dirty="0" err="1"/>
              <a:t>semnalelor</a:t>
            </a:r>
            <a:r>
              <a:rPr sz="2400" dirty="0"/>
              <a:t> </a:t>
            </a:r>
            <a:r>
              <a:rPr sz="2400" dirty="0" err="1"/>
              <a:t>vizuale</a:t>
            </a:r>
            <a:r>
              <a:rPr sz="2400" dirty="0"/>
              <a:t>.</a:t>
            </a:r>
          </a:p>
          <a:p>
            <a:pPr algn="l" defTabSz="457200">
              <a:defRPr sz="4000" b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/>
              <a:t>Există</a:t>
            </a:r>
            <a:r>
              <a:rPr sz="2400" dirty="0"/>
              <a:t> </a:t>
            </a:r>
            <a:r>
              <a:rPr sz="2400" dirty="0" err="1"/>
              <a:t>două</a:t>
            </a:r>
            <a:r>
              <a:rPr sz="2400" dirty="0"/>
              <a:t> </a:t>
            </a:r>
            <a:r>
              <a:rPr sz="2400" dirty="0" err="1"/>
              <a:t>tipuri</a:t>
            </a:r>
            <a:r>
              <a:rPr sz="2400" dirty="0"/>
              <a:t> </a:t>
            </a:r>
            <a:r>
              <a:rPr sz="2400" dirty="0" err="1"/>
              <a:t>principale</a:t>
            </a:r>
            <a:r>
              <a:rPr sz="2400" dirty="0"/>
              <a:t> de </a:t>
            </a:r>
            <a:r>
              <a:rPr sz="2400" dirty="0" err="1"/>
              <a:t>astfel</a:t>
            </a:r>
            <a:r>
              <a:rPr sz="2400" dirty="0"/>
              <a:t> de </a:t>
            </a:r>
            <a:r>
              <a:rPr sz="2400" dirty="0" err="1"/>
              <a:t>sisteme</a:t>
            </a:r>
            <a:r>
              <a:rPr sz="2400" dirty="0"/>
              <a:t>: </a:t>
            </a:r>
          </a:p>
          <a:p>
            <a:pPr marL="508000" indent="-508000" algn="l" defTabSz="457200">
              <a:buSzPct val="123000"/>
              <a:buChar char="-"/>
              <a:defRPr sz="3600" b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 err="1"/>
              <a:t>T</a:t>
            </a:r>
            <a:r>
              <a:rPr sz="2200" dirty="0" err="1"/>
              <a:t>elegraful</a:t>
            </a:r>
            <a:r>
              <a:rPr sz="2200" dirty="0"/>
              <a:t> </a:t>
            </a:r>
            <a:r>
              <a:rPr sz="2200" dirty="0" err="1"/>
              <a:t>semafor</a:t>
            </a:r>
            <a:r>
              <a:rPr sz="2200" dirty="0"/>
              <a:t> care </a:t>
            </a:r>
            <a:r>
              <a:rPr sz="2200" dirty="0" err="1"/>
              <a:t>utilizează</a:t>
            </a:r>
            <a:r>
              <a:rPr sz="2200" dirty="0"/>
              <a:t> </a:t>
            </a:r>
            <a:r>
              <a:rPr sz="2200" dirty="0" err="1"/>
              <a:t>arme</a:t>
            </a:r>
            <a:r>
              <a:rPr sz="2200" dirty="0"/>
              <a:t> </a:t>
            </a:r>
            <a:r>
              <a:rPr sz="2200" dirty="0" err="1"/>
              <a:t>indicatoare</a:t>
            </a:r>
            <a:r>
              <a:rPr sz="2200" dirty="0"/>
              <a:t> </a:t>
            </a:r>
            <a:r>
              <a:rPr sz="2200" dirty="0" err="1"/>
              <a:t>pivotate</a:t>
            </a:r>
            <a:r>
              <a:rPr sz="2200" dirty="0"/>
              <a:t> </a:t>
            </a:r>
            <a:r>
              <a:rPr sz="2200" dirty="0" err="1"/>
              <a:t>și</a:t>
            </a:r>
            <a:r>
              <a:rPr sz="2200" dirty="0"/>
              <a:t> </a:t>
            </a:r>
            <a:r>
              <a:rPr sz="2200" dirty="0" err="1"/>
              <a:t>transmite</a:t>
            </a:r>
            <a:r>
              <a:rPr sz="2200" dirty="0"/>
              <a:t> </a:t>
            </a:r>
            <a:r>
              <a:rPr sz="2200" dirty="0" err="1"/>
              <a:t>informație</a:t>
            </a:r>
            <a:r>
              <a:rPr sz="2200" dirty="0"/>
              <a:t> </a:t>
            </a:r>
            <a:r>
              <a:rPr sz="2200" dirty="0" err="1"/>
              <a:t>în</a:t>
            </a:r>
            <a:r>
              <a:rPr sz="2200" dirty="0"/>
              <a:t> </a:t>
            </a:r>
            <a:r>
              <a:rPr sz="2200" dirty="0" err="1"/>
              <a:t>funcție</a:t>
            </a:r>
            <a:r>
              <a:rPr sz="2200" dirty="0"/>
              <a:t> de </a:t>
            </a:r>
            <a:r>
              <a:rPr sz="2200" dirty="0" err="1"/>
              <a:t>direcția</a:t>
            </a:r>
            <a:r>
              <a:rPr sz="2200" dirty="0"/>
              <a:t> </a:t>
            </a:r>
            <a:r>
              <a:rPr sz="2200" dirty="0" err="1"/>
              <a:t>indicatorilor</a:t>
            </a:r>
            <a:r>
              <a:rPr sz="2200" dirty="0"/>
              <a:t> </a:t>
            </a:r>
            <a:r>
              <a:rPr sz="2200" dirty="0" err="1"/>
              <a:t>punct</a:t>
            </a:r>
            <a:r>
              <a:rPr sz="2200" dirty="0"/>
              <a:t>;</a:t>
            </a:r>
          </a:p>
          <a:p>
            <a:pPr marL="508000" indent="-508000" algn="l" defTabSz="457200">
              <a:buSzPct val="123000"/>
              <a:buChar char="-"/>
              <a:defRPr sz="3600" b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200" dirty="0" err="1"/>
              <a:t>T</a:t>
            </a:r>
            <a:r>
              <a:rPr sz="2200" dirty="0" err="1"/>
              <a:t>elegraful</a:t>
            </a:r>
            <a:r>
              <a:rPr sz="2200" dirty="0"/>
              <a:t> de </a:t>
            </a:r>
            <a:r>
              <a:rPr sz="2200" dirty="0" err="1"/>
              <a:t>expunere</a:t>
            </a:r>
            <a:r>
              <a:rPr sz="2200" dirty="0"/>
              <a:t>, care </a:t>
            </a:r>
            <a:r>
              <a:rPr sz="2200" dirty="0" err="1"/>
              <a:t>utilizează</a:t>
            </a:r>
            <a:r>
              <a:rPr sz="2200" dirty="0"/>
              <a:t> </a:t>
            </a:r>
            <a:r>
              <a:rPr sz="2200" dirty="0" err="1"/>
              <a:t>panouri</a:t>
            </a:r>
            <a:r>
              <a:rPr sz="2200" dirty="0"/>
              <a:t> care pot fi </a:t>
            </a:r>
            <a:r>
              <a:rPr sz="2200" dirty="0" err="1"/>
              <a:t>rotite</a:t>
            </a:r>
            <a:r>
              <a:rPr sz="2200" dirty="0"/>
              <a:t> pentru a </a:t>
            </a:r>
            <a:r>
              <a:rPr sz="2200" dirty="0" err="1"/>
              <a:t>bloca</a:t>
            </a:r>
            <a:r>
              <a:rPr sz="2200" dirty="0"/>
              <a:t> </a:t>
            </a:r>
            <a:r>
              <a:rPr sz="2200" dirty="0" err="1"/>
              <a:t>sau</a:t>
            </a:r>
            <a:r>
              <a:rPr sz="2200" dirty="0"/>
              <a:t> de a </a:t>
            </a:r>
            <a:r>
              <a:rPr sz="2200" dirty="0" err="1"/>
              <a:t>trece</a:t>
            </a:r>
            <a:r>
              <a:rPr sz="2200" dirty="0"/>
              <a:t> lumina din </a:t>
            </a:r>
            <a:r>
              <a:rPr sz="2200" dirty="0" err="1"/>
              <a:t>cer</a:t>
            </a:r>
            <a:r>
              <a:rPr sz="2200" dirty="0"/>
              <a:t> </a:t>
            </a:r>
            <a:r>
              <a:rPr sz="2200" dirty="0" err="1"/>
              <a:t>în</a:t>
            </a:r>
            <a:r>
              <a:rPr sz="2200" dirty="0"/>
              <a:t> </a:t>
            </a:r>
            <a:r>
              <a:rPr sz="2200" dirty="0" err="1"/>
              <a:t>spatele</a:t>
            </a:r>
            <a:r>
              <a:rPr sz="2200" dirty="0"/>
              <a:t> pentru a </a:t>
            </a:r>
            <a:r>
              <a:rPr sz="2200" dirty="0" err="1"/>
              <a:t>transmite</a:t>
            </a:r>
            <a:r>
              <a:rPr sz="2200" dirty="0"/>
              <a:t> </a:t>
            </a:r>
            <a:r>
              <a:rPr sz="2200" dirty="0" err="1"/>
              <a:t>informații</a:t>
            </a:r>
            <a:r>
              <a:rPr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068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Comunicații</a:t>
            </a:r>
            <a:r>
              <a:rPr lang="en-US" dirty="0"/>
              <a:t> la </a:t>
            </a:r>
            <a:r>
              <a:rPr lang="en-US" dirty="0" err="1"/>
              <a:t>distanță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Telegraful</a:t>
            </a:r>
            <a:r>
              <a:rPr lang="en-US" dirty="0"/>
              <a:t> electric</a:t>
            </a:r>
          </a:p>
        </p:txBody>
      </p:sp>
      <p:pic>
        <p:nvPicPr>
          <p:cNvPr id="1028" name="Picture 4" descr="Telegrafie - Wikipedia">
            <a:extLst>
              <a:ext uri="{FF2B5EF4-FFF2-40B4-BE49-F238E27FC236}">
                <a16:creationId xmlns:a16="http://schemas.microsoft.com/office/drawing/2014/main" id="{38D12FF7-1A3C-4333-CAFA-635F8671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117" y="2337879"/>
            <a:ext cx="6275766" cy="43461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Generator de semnale morse cu LM555 - Ce este codul Morse? - ELECTROKITS.RO">
            <a:extLst>
              <a:ext uri="{FF2B5EF4-FFF2-40B4-BE49-F238E27FC236}">
                <a16:creationId xmlns:a16="http://schemas.microsoft.com/office/drawing/2014/main" id="{7B5A1C3C-B37E-6EC6-8BCA-A5826E46C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48" y="2587734"/>
            <a:ext cx="2919470" cy="185678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E944B7-4EE4-EE2D-2965-AB8C024CFDB3}"/>
              </a:ext>
            </a:extLst>
          </p:cNvPr>
          <p:cNvSpPr txBox="1"/>
          <p:nvPr/>
        </p:nvSpPr>
        <p:spPr>
          <a:xfrm>
            <a:off x="91982" y="1499773"/>
            <a:ext cx="32485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Stația</a:t>
            </a:r>
            <a:r>
              <a:rPr lang="en-US" sz="1600" dirty="0"/>
              <a:t> de </a:t>
            </a:r>
            <a:r>
              <a:rPr lang="en-US" sz="1600" dirty="0" err="1"/>
              <a:t>transmisie</a:t>
            </a:r>
            <a:r>
              <a:rPr lang="en-US" sz="16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Stația</a:t>
            </a:r>
            <a:r>
              <a:rPr lang="en-US" sz="1600" dirty="0"/>
              <a:t> de </a:t>
            </a:r>
            <a:r>
              <a:rPr lang="en-US" sz="1600" dirty="0" err="1"/>
              <a:t>recepție</a:t>
            </a:r>
            <a:r>
              <a:rPr lang="en-US" sz="16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Manipulator;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Baterie</a:t>
            </a:r>
            <a:r>
              <a:rPr lang="en-US" sz="1600" dirty="0"/>
              <a:t> (</a:t>
            </a:r>
            <a:r>
              <a:rPr lang="en-US" sz="1600" dirty="0" err="1"/>
              <a:t>sursă</a:t>
            </a:r>
            <a:r>
              <a:rPr lang="en-US" sz="1600" dirty="0"/>
              <a:t> de </a:t>
            </a:r>
            <a:r>
              <a:rPr lang="en-US" sz="1600" dirty="0" err="1"/>
              <a:t>curent</a:t>
            </a:r>
            <a:r>
              <a:rPr lang="en-US" sz="1600" dirty="0"/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Împământare</a:t>
            </a:r>
            <a:r>
              <a:rPr lang="en-US" sz="1600" dirty="0"/>
              <a:t> (</a:t>
            </a:r>
            <a:r>
              <a:rPr lang="en-US" sz="1600" dirty="0" err="1"/>
              <a:t>masă</a:t>
            </a:r>
            <a:r>
              <a:rPr lang="en-US" sz="1600" dirty="0"/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Linie</a:t>
            </a:r>
            <a:r>
              <a:rPr lang="en-US" sz="1600" dirty="0"/>
              <a:t> de </a:t>
            </a:r>
            <a:r>
              <a:rPr lang="en-US" sz="1600" dirty="0" err="1"/>
              <a:t>telegraf</a:t>
            </a:r>
            <a:r>
              <a:rPr lang="en-US" sz="1600" dirty="0"/>
              <a:t> (</a:t>
            </a:r>
            <a:r>
              <a:rPr lang="en-US" sz="1600" dirty="0" err="1"/>
              <a:t>cablu</a:t>
            </a:r>
            <a:r>
              <a:rPr lang="en-US" sz="1600" dirty="0"/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Electromagnet;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Știft</a:t>
            </a:r>
            <a:r>
              <a:rPr lang="en-US" sz="1600" dirty="0"/>
              <a:t> de </a:t>
            </a:r>
            <a:r>
              <a:rPr lang="en-US" sz="1600" dirty="0" err="1"/>
              <a:t>imprimare</a:t>
            </a:r>
            <a:r>
              <a:rPr lang="en-US" sz="16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Rolă</a:t>
            </a:r>
            <a:r>
              <a:rPr lang="en-US" sz="1600" dirty="0"/>
              <a:t> cu </a:t>
            </a:r>
            <a:r>
              <a:rPr lang="en-US" sz="1600" dirty="0" err="1"/>
              <a:t>bandă</a:t>
            </a:r>
            <a:r>
              <a:rPr lang="en-US" sz="16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Cilindru</a:t>
            </a:r>
            <a:r>
              <a:rPr lang="en-US" sz="1600" dirty="0"/>
              <a:t> de </a:t>
            </a:r>
            <a:r>
              <a:rPr lang="en-US" sz="1600" dirty="0" err="1"/>
              <a:t>imprimare</a:t>
            </a:r>
            <a:r>
              <a:rPr lang="en-US" sz="16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Role de </a:t>
            </a:r>
            <a:r>
              <a:rPr lang="en-US" sz="1600" dirty="0" err="1"/>
              <a:t>avans</a:t>
            </a:r>
            <a:r>
              <a:rPr lang="en-US" sz="16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Bandă</a:t>
            </a:r>
            <a:r>
              <a:rPr lang="en-US" sz="1600" dirty="0"/>
              <a:t> de </a:t>
            </a:r>
            <a:r>
              <a:rPr lang="en-US" sz="1600" dirty="0" err="1"/>
              <a:t>hărtie</a:t>
            </a:r>
            <a:r>
              <a:rPr lang="en-US" sz="1600" dirty="0"/>
              <a:t> </a:t>
            </a:r>
            <a:r>
              <a:rPr lang="en-US" sz="1600" dirty="0" err="1"/>
              <a:t>imprimantă</a:t>
            </a:r>
            <a:r>
              <a:rPr lang="en-US" sz="1600" dirty="0"/>
              <a:t>.</a:t>
            </a:r>
          </a:p>
        </p:txBody>
      </p:sp>
      <p:pic>
        <p:nvPicPr>
          <p:cNvPr id="1030" name="Picture 6" descr="Cine a inventat telegraful - Inventatorul telegrafului">
            <a:extLst>
              <a:ext uri="{FF2B5EF4-FFF2-40B4-BE49-F238E27FC236}">
                <a16:creationId xmlns:a16="http://schemas.microsoft.com/office/drawing/2014/main" id="{5625C92A-9E11-489F-494B-108439EDE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954" y="4546761"/>
            <a:ext cx="2758064" cy="2068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Cine a inventat: Telegraful electric | Info Radio Sun Romania">
            <a:extLst>
              <a:ext uri="{FF2B5EF4-FFF2-40B4-BE49-F238E27FC236}">
                <a16:creationId xmlns:a16="http://schemas.microsoft.com/office/drawing/2014/main" id="{56866C47-C38B-85CC-2A65-8DBAD50A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" y="4754505"/>
            <a:ext cx="2780522" cy="1929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833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Tipuri</a:t>
            </a:r>
            <a:r>
              <a:rPr lang="en-US" dirty="0"/>
              <a:t> de date / </a:t>
            </a:r>
            <a:r>
              <a:rPr lang="en-US" dirty="0" err="1"/>
              <a:t>comunicare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F1BB26-FF75-DA38-0205-19F60B022168}"/>
              </a:ext>
            </a:extLst>
          </p:cNvPr>
          <p:cNvSpPr txBox="1">
            <a:spLocks/>
          </p:cNvSpPr>
          <p:nvPr/>
        </p:nvSpPr>
        <p:spPr>
          <a:xfrm>
            <a:off x="0" y="1855960"/>
            <a:ext cx="12192000" cy="4986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Date </a:t>
            </a:r>
            <a:r>
              <a:rPr lang="en-US" sz="2800" dirty="0" err="1"/>
              <a:t>digitale</a:t>
            </a:r>
            <a:r>
              <a:rPr lang="en-US" sz="2800" dirty="0"/>
              <a:t> </a:t>
            </a:r>
            <a:r>
              <a:rPr lang="en-US" sz="2800" dirty="0" err="1"/>
              <a:t>transmise</a:t>
            </a:r>
            <a:r>
              <a:rPr lang="en-US" sz="2800" dirty="0"/>
              <a:t> digital:</a:t>
            </a:r>
          </a:p>
          <a:p>
            <a:pPr marL="742950" lvl="1" indent="-285750"/>
            <a:r>
              <a:rPr lang="en-US" sz="2600" dirty="0"/>
              <a:t>Date </a:t>
            </a:r>
            <a:r>
              <a:rPr lang="en-US" sz="2600" dirty="0" err="1"/>
              <a:t>stocate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calculator </a:t>
            </a:r>
            <a:r>
              <a:rPr lang="en-US" sz="2600" dirty="0" err="1"/>
              <a:t>transmise</a:t>
            </a:r>
            <a:r>
              <a:rPr lang="en-US" sz="2600" dirty="0"/>
              <a:t> pe </a:t>
            </a:r>
            <a:r>
              <a:rPr lang="en-US" sz="2600" dirty="0" err="1"/>
              <a:t>mediu</a:t>
            </a:r>
            <a:r>
              <a:rPr lang="en-US" sz="2600" dirty="0"/>
              <a:t> digital (de </a:t>
            </a:r>
            <a:r>
              <a:rPr lang="en-US" sz="2600" dirty="0" err="1"/>
              <a:t>exemplu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cablu</a:t>
            </a:r>
            <a:r>
              <a:rPr lang="en-US" sz="2600" dirty="0"/>
              <a:t> UTP).</a:t>
            </a:r>
          </a:p>
          <a:p>
            <a:pPr marL="285750" indent="-285750"/>
            <a:r>
              <a:rPr lang="en-US" sz="2800" dirty="0"/>
              <a:t>Date </a:t>
            </a:r>
            <a:r>
              <a:rPr lang="en-US" sz="2800" dirty="0" err="1"/>
              <a:t>digitale</a:t>
            </a:r>
            <a:r>
              <a:rPr lang="en-US" sz="2800" dirty="0"/>
              <a:t> </a:t>
            </a:r>
            <a:r>
              <a:rPr lang="en-US" sz="2800" dirty="0" err="1"/>
              <a:t>transmise</a:t>
            </a:r>
            <a:r>
              <a:rPr lang="en-US" sz="2800" dirty="0"/>
              <a:t> analog:</a:t>
            </a:r>
          </a:p>
          <a:p>
            <a:pPr marL="742950" lvl="1" indent="-285750"/>
            <a:r>
              <a:rPr lang="en-US" sz="2600" dirty="0"/>
              <a:t>Date </a:t>
            </a:r>
            <a:r>
              <a:rPr lang="en-US" sz="2600" dirty="0" err="1"/>
              <a:t>stocate</a:t>
            </a:r>
            <a:r>
              <a:rPr lang="en-US" sz="2600" dirty="0"/>
              <a:t> pe </a:t>
            </a:r>
            <a:r>
              <a:rPr lang="en-US" sz="2600" dirty="0" err="1"/>
              <a:t>telefon</a:t>
            </a:r>
            <a:r>
              <a:rPr lang="en-US" sz="2600" dirty="0"/>
              <a:t> </a:t>
            </a:r>
            <a:r>
              <a:rPr lang="en-US" sz="2600" dirty="0" err="1"/>
              <a:t>transmise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br>
              <a:rPr lang="en-US" sz="2600" dirty="0"/>
            </a:br>
            <a:r>
              <a:rPr lang="en-US" sz="2600" dirty="0"/>
              <a:t>wireless.</a:t>
            </a:r>
          </a:p>
          <a:p>
            <a:pPr marL="285750" indent="-285750"/>
            <a:r>
              <a:rPr lang="en-US" sz="2800" dirty="0"/>
              <a:t>Date </a:t>
            </a:r>
            <a:r>
              <a:rPr lang="en-US" sz="2800" dirty="0" err="1"/>
              <a:t>analogice</a:t>
            </a:r>
            <a:r>
              <a:rPr lang="en-US" sz="2800" dirty="0"/>
              <a:t> </a:t>
            </a:r>
            <a:r>
              <a:rPr lang="en-US" sz="2800" dirty="0" err="1"/>
              <a:t>transmise</a:t>
            </a:r>
            <a:r>
              <a:rPr lang="en-US" sz="2800" dirty="0"/>
              <a:t> digital:</a:t>
            </a:r>
          </a:p>
          <a:p>
            <a:pPr marL="742950" lvl="1" indent="-285750"/>
            <a:r>
              <a:rPr lang="en-US" sz="2600" dirty="0" err="1"/>
              <a:t>Conversia</a:t>
            </a:r>
            <a:r>
              <a:rPr lang="en-US" sz="2600" dirty="0"/>
              <a:t> din voce </a:t>
            </a:r>
            <a:r>
              <a:rPr lang="en-US" sz="2600" dirty="0" err="1"/>
              <a:t>în</a:t>
            </a:r>
            <a:r>
              <a:rPr lang="en-US" sz="2600" dirty="0"/>
              <a:t> digital</a:t>
            </a:r>
            <a:br>
              <a:rPr lang="en-US" sz="2600" dirty="0"/>
            </a:br>
            <a:r>
              <a:rPr lang="en-US" sz="2600" dirty="0"/>
              <a:t>(sampling, etc.).</a:t>
            </a:r>
          </a:p>
          <a:p>
            <a:pPr marL="285750" indent="-285750"/>
            <a:r>
              <a:rPr lang="en-US" sz="2800" dirty="0"/>
              <a:t>Date </a:t>
            </a:r>
            <a:r>
              <a:rPr lang="en-US" sz="2800" dirty="0" err="1"/>
              <a:t>analogice</a:t>
            </a:r>
            <a:r>
              <a:rPr lang="en-US" sz="2800" dirty="0"/>
              <a:t> </a:t>
            </a:r>
            <a:r>
              <a:rPr lang="en-US" sz="2800" dirty="0" err="1"/>
              <a:t>transmise</a:t>
            </a:r>
            <a:r>
              <a:rPr lang="en-US" sz="2800" dirty="0"/>
              <a:t> analog:</a:t>
            </a:r>
          </a:p>
          <a:p>
            <a:pPr marL="742950" lvl="1" indent="-285750"/>
            <a:r>
              <a:rPr lang="en-US" sz="2600" dirty="0" err="1"/>
              <a:t>Semnal</a:t>
            </a:r>
            <a:r>
              <a:rPr lang="en-US" sz="2600" dirty="0"/>
              <a:t> de voce pe </a:t>
            </a:r>
            <a:r>
              <a:rPr lang="en-US" sz="2600" dirty="0" err="1"/>
              <a:t>liniile</a:t>
            </a:r>
            <a:r>
              <a:rPr lang="en-US" sz="2600" dirty="0"/>
              <a:t> de </a:t>
            </a:r>
            <a:r>
              <a:rPr lang="en-US" sz="2600" dirty="0" err="1"/>
              <a:t>telefonie</a:t>
            </a:r>
            <a:r>
              <a:rPr lang="en-US" sz="2600" dirty="0"/>
              <a:t>.</a:t>
            </a:r>
          </a:p>
        </p:txBody>
      </p:sp>
      <p:pic>
        <p:nvPicPr>
          <p:cNvPr id="1028" name="Picture 4" descr="Difference Between Analog and Digital Signal - YouTube">
            <a:extLst>
              <a:ext uri="{FF2B5EF4-FFF2-40B4-BE49-F238E27FC236}">
                <a16:creationId xmlns:a16="http://schemas.microsoft.com/office/drawing/2014/main" id="{45DCD4C6-F0EE-5632-05C6-D6276E966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04" y="3197645"/>
            <a:ext cx="6096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0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Codificare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modulație</a:t>
            </a:r>
            <a:endParaRPr lang="en-US" dirty="0"/>
          </a:p>
        </p:txBody>
      </p:sp>
      <p:pic>
        <p:nvPicPr>
          <p:cNvPr id="3" name="Screenshot 2021-01-16 at 00.06.33.png" descr="Screenshot 2021-01-16 at 00.06.33.png">
            <a:extLst>
              <a:ext uri="{FF2B5EF4-FFF2-40B4-BE49-F238E27FC236}">
                <a16:creationId xmlns:a16="http://schemas.microsoft.com/office/drawing/2014/main" id="{8D2D29E1-7437-BC6C-C31C-E6F5D46EE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427" y="1898318"/>
            <a:ext cx="8323145" cy="49437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466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Modem</a:t>
            </a:r>
          </a:p>
        </p:txBody>
      </p:sp>
      <p:pic>
        <p:nvPicPr>
          <p:cNvPr id="4" name="Screenshot 2021-01-16 at 00.08.04.png" descr="Screenshot 2021-01-16 at 00.08.04.png">
            <a:extLst>
              <a:ext uri="{FF2B5EF4-FFF2-40B4-BE49-F238E27FC236}">
                <a16:creationId xmlns:a16="http://schemas.microsoft.com/office/drawing/2014/main" id="{04D6CFBC-935B-86DB-05CE-D29A4443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78" y="1932604"/>
            <a:ext cx="9907244" cy="49253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926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7752A34F-BDE9-4B5C-BD71-8CC51032E0E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9798486C-2361-4817-935E-CFE22018B9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E4C4DE37DE4195A53F6743A7A007" ma:contentTypeVersion="12" ma:contentTypeDescription="Create a new document." ma:contentTypeScope="" ma:versionID="8ff7b4cf7efeeb44785e45130a382d01">
  <xsd:schema xmlns:xsd="http://www.w3.org/2001/XMLSchema" xmlns:xs="http://www.w3.org/2001/XMLSchema" xmlns:p="http://schemas.microsoft.com/office/2006/metadata/properties" xmlns:ns3="6435a3c3-ebd1-43cd-9a1d-4bfead7a3918" xmlns:ns4="90a0a7f2-4f75-40c5-8f89-f5c0f28ab4f4" targetNamespace="http://schemas.microsoft.com/office/2006/metadata/properties" ma:root="true" ma:fieldsID="353d2a4ce6107c6858e4f51c273ad22b" ns3:_="" ns4:_="">
    <xsd:import namespace="6435a3c3-ebd1-43cd-9a1d-4bfead7a3918"/>
    <xsd:import namespace="90a0a7f2-4f75-40c5-8f89-f5c0f28ab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a3c3-ebd1-43cd-9a1d-4bfead7a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0a7f2-4f75-40c5-8f89-f5c0f28ab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5a3c3-ebd1-43cd-9a1d-4bfead7a3918" xsi:nil="true"/>
  </documentManagement>
</p:properties>
</file>

<file path=customXml/itemProps1.xml><?xml version="1.0" encoding="utf-8"?>
<ds:datastoreItem xmlns:ds="http://schemas.openxmlformats.org/officeDocument/2006/customXml" ds:itemID="{E206774A-0A56-4461-A41A-096807D400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B0CAE7-3B66-4459-A206-873D2B6FC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5a3c3-ebd1-43cd-9a1d-4bfead7a3918"/>
    <ds:schemaRef ds:uri="90a0a7f2-4f75-40c5-8f89-f5c0f28ab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A2A8BF-12AE-4DAA-921A-87214F3095DB}">
  <ds:schemaRefs>
    <ds:schemaRef ds:uri="http://schemas.microsoft.com/office/2006/documentManagement/types"/>
    <ds:schemaRef ds:uri="6435a3c3-ebd1-43cd-9a1d-4bfead7a3918"/>
    <ds:schemaRef ds:uri="http://purl.org/dc/elements/1.1/"/>
    <ds:schemaRef ds:uri="http://schemas.microsoft.com/office/2006/metadata/properties"/>
    <ds:schemaRef ds:uri="90a0a7f2-4f75-40c5-8f89-f5c0f28ab4f4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0102_T_PGO_Template-Technology-16_9</Template>
  <TotalTime>5906</TotalTime>
  <Words>2936</Words>
  <Application>Microsoft Office PowerPoint</Application>
  <PresentationFormat>Widescreen</PresentationFormat>
  <Paragraphs>247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1_Custom Design</vt:lpstr>
      <vt:lpstr>Custom Design</vt:lpstr>
      <vt:lpstr>Rețele de calculatoare</vt:lpstr>
      <vt:lpstr>Vă mulțumesc că ați venit la curs!</vt:lpstr>
      <vt:lpstr>Funcțiile nivelului fizic</vt:lpstr>
      <vt:lpstr>Comunicații la distanță: Telegraful hidraulic</vt:lpstr>
      <vt:lpstr>Comunicații la distanță: Telegraful mecanic</vt:lpstr>
      <vt:lpstr>Comunicații la distanță: Telegraful electric</vt:lpstr>
      <vt:lpstr>Tipuri de date / comunicare</vt:lpstr>
      <vt:lpstr>Codificare și modulație</vt:lpstr>
      <vt:lpstr>Modem</vt:lpstr>
      <vt:lpstr>Transmisii digitale</vt:lpstr>
      <vt:lpstr>Codificare non-return-to-zero-level</vt:lpstr>
      <vt:lpstr>Codificare non-return-to-zero-inverted</vt:lpstr>
      <vt:lpstr>Codificare Manchester IEEE 802.3</vt:lpstr>
      <vt:lpstr>Codificare Manchester diferențial</vt:lpstr>
      <vt:lpstr>Codificare Multi-Level Transmit 3</vt:lpstr>
      <vt:lpstr>Codificare Pulse-Amplitude Modulation 5</vt:lpstr>
      <vt:lpstr>Codificare 4B5B</vt:lpstr>
      <vt:lpstr>Exemplu: Fast Ethernet</vt:lpstr>
      <vt:lpstr>Exemplu: Gigabit Ethernet</vt:lpstr>
      <vt:lpstr>Transmisii analogice</vt:lpstr>
      <vt:lpstr>Transmisii analogice (II)</vt:lpstr>
      <vt:lpstr>Transmisia analogică a datelor digitale</vt:lpstr>
      <vt:lpstr>Transmisia analogică a datelor digitale</vt:lpstr>
      <vt:lpstr>Multiplexarea</vt:lpstr>
      <vt:lpstr>Multiplexarea – FDM</vt:lpstr>
      <vt:lpstr>Multiplexarea – WDM</vt:lpstr>
      <vt:lpstr>Multiplexarea – TDM</vt:lpstr>
      <vt:lpstr>Linii telefonice</vt:lpstr>
      <vt:lpstr>High Speed Digital Access: DSL</vt:lpstr>
      <vt:lpstr>ADSL (Asymmetric Digital Subscriber Line)</vt:lpstr>
      <vt:lpstr>Medii de transmisei</vt:lpstr>
      <vt:lpstr>Cablu coaxial</vt:lpstr>
      <vt:lpstr>Cablu torsadat</vt:lpstr>
      <vt:lpstr>Categorii de cablu torsadat</vt:lpstr>
      <vt:lpstr>Cablu torsadat: Straight-Through</vt:lpstr>
      <vt:lpstr>Cablu torsadat: Crossover</vt:lpstr>
      <vt:lpstr>Cablu torsadat: Rollover</vt:lpstr>
      <vt:lpstr>Fibra optică</vt:lpstr>
      <vt:lpstr>Comunicație wireless</vt:lpstr>
      <vt:lpstr>Spectrul electromagnetic</vt:lpstr>
      <vt:lpstr>Probleme la transmisie</vt:lpstr>
      <vt:lpstr>Repetoare și convertoare media</vt:lpstr>
      <vt:lpstr>Performața unei rețele</vt:lpstr>
      <vt:lpstr>Poanta cursului</vt:lpstr>
      <vt:lpstr>Vă mulțumesc!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Operare</dc:title>
  <dc:creator>Iulian Ilie Nemedi</dc:creator>
  <dc:description>© Copyright PresentationGo.com</dc:description>
  <cp:lastModifiedBy>Iulian Ilie-Nemedi</cp:lastModifiedBy>
  <cp:revision>1181</cp:revision>
  <dcterms:created xsi:type="dcterms:W3CDTF">2023-02-20T18:01:55Z</dcterms:created>
  <dcterms:modified xsi:type="dcterms:W3CDTF">2025-03-19T15:51:20Z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0x010100E0EDE4C4DE37DE4195A53F6743A7A007</vt:lpwstr>
  </property>
</Properties>
</file>